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7" r:id="rId3"/>
    <p:sldId id="269" r:id="rId4"/>
    <p:sldId id="274" r:id="rId5"/>
    <p:sldId id="268" r:id="rId6"/>
    <p:sldId id="283" r:id="rId7"/>
    <p:sldId id="282" r:id="rId8"/>
    <p:sldId id="272" r:id="rId9"/>
    <p:sldId id="273" r:id="rId10"/>
    <p:sldId id="275" r:id="rId11"/>
    <p:sldId id="276" r:id="rId12"/>
    <p:sldId id="277" r:id="rId13"/>
    <p:sldId id="278" r:id="rId14"/>
    <p:sldId id="279" r:id="rId15"/>
    <p:sldId id="280" r:id="rId16"/>
    <p:sldId id="281" r:id="rId17"/>
    <p:sldId id="258" r:id="rId18"/>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E00"/>
    <a:srgbClr val="99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Vidējs stils 2 - izcēlum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Gaišs stils 2 - izcēlum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Gaišs stils 1 - izcēlum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Gaišs stil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39" autoAdjust="0"/>
    <p:restoredTop sz="82211" autoAdjust="0"/>
  </p:normalViewPr>
  <p:slideViewPr>
    <p:cSldViewPr snapToGrid="0">
      <p:cViewPr varScale="1">
        <p:scale>
          <a:sx n="102" d="100"/>
          <a:sy n="102" d="100"/>
        </p:scale>
        <p:origin x="86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'35.CVK'!$A$5</c:f>
              <c:strCache>
                <c:ptCount val="1"/>
                <c:pt idx="0">
                  <c:v>valsts pamatfunkciju īstenošana</c:v>
                </c:pt>
              </c:strCache>
            </c:strRef>
          </c:tx>
          <c:spPr>
            <a:solidFill>
              <a:srgbClr val="FFDE00"/>
            </a:solidFill>
            <a:ln w="6350" cap="flat" cmpd="sng" algn="ctr">
              <a:noFill/>
              <a:prstDash val="solid"/>
              <a:miter lim="800000"/>
            </a:ln>
            <a:effectLst/>
          </c:spPr>
          <c:invertIfNegative val="0"/>
          <c:cat>
            <c:strRef>
              <c:f>'35.CVK'!$B$3:$F$3</c:f>
              <c:strCache>
                <c:ptCount val="5"/>
                <c:pt idx="0">
                  <c:v>2022. gads
(izpilde)</c:v>
                </c:pt>
                <c:pt idx="1">
                  <c:v>2023. gada
plāns</c:v>
                </c:pt>
                <c:pt idx="2">
                  <c:v>2024. gada
projekts</c:v>
                </c:pt>
                <c:pt idx="3">
                  <c:v>2025. gada
prognoze</c:v>
                </c:pt>
                <c:pt idx="4">
                  <c:v>2026. gada
prognoze</c:v>
                </c:pt>
              </c:strCache>
            </c:strRef>
          </c:cat>
          <c:val>
            <c:numRef>
              <c:f>'35.CVK'!$B$5:$F$5</c:f>
              <c:numCache>
                <c:formatCode>#,##0</c:formatCode>
                <c:ptCount val="5"/>
                <c:pt idx="0">
                  <c:v>13196436</c:v>
                </c:pt>
                <c:pt idx="1">
                  <c:v>16156194</c:v>
                </c:pt>
                <c:pt idx="2">
                  <c:v>17382582</c:v>
                </c:pt>
                <c:pt idx="3">
                  <c:v>16594859</c:v>
                </c:pt>
                <c:pt idx="4">
                  <c:v>16683031</c:v>
                </c:pt>
              </c:numCache>
            </c:numRef>
          </c:val>
          <c:extLst>
            <c:ext xmlns:c16="http://schemas.microsoft.com/office/drawing/2014/chart" uri="{C3380CC4-5D6E-409C-BE32-E72D297353CC}">
              <c16:uniqueId val="{00000000-6DC9-46D1-8D9D-C975F90C2D23}"/>
            </c:ext>
          </c:extLst>
        </c:ser>
        <c:dLbls>
          <c:showLegendKey val="0"/>
          <c:showVal val="0"/>
          <c:showCatName val="0"/>
          <c:showSerName val="0"/>
          <c:showPercent val="0"/>
          <c:showBubbleSize val="0"/>
        </c:dLbls>
        <c:gapWidth val="53"/>
        <c:axId val="168674296"/>
        <c:axId val="208170696"/>
        <c:extLst>
          <c:ext xmlns:c15="http://schemas.microsoft.com/office/drawing/2012/chart" uri="{02D57815-91ED-43cb-92C2-25804820EDAC}">
            <c15:filteredBarSeries>
              <c15:ser>
                <c:idx val="2"/>
                <c:order val="2"/>
                <c:tx>
                  <c:strRef>
                    <c:extLst>
                      <c:ext uri="{02D57815-91ED-43cb-92C2-25804820EDAC}">
                        <c15:formulaRef>
                          <c15:sqref>'35.CVK'!$A$6</c15:sqref>
                        </c15:formulaRef>
                      </c:ext>
                    </c:extLst>
                    <c:strCache>
                      <c:ptCount val="1"/>
                      <c:pt idx="0">
                        <c:v>Eiropas Savienības politiku instrumentu un pārējās ārvalstu finanšu palīdzības līdzfinansēto un finansēto projektu un pasākumu īstenošana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'35.CVK'!$B$3:$F$3</c15:sqref>
                        </c15:formulaRef>
                      </c:ext>
                    </c:extLst>
                    <c:strCache>
                      <c:ptCount val="5"/>
                      <c:pt idx="0">
                        <c:v>2022. gads
(izpilde)</c:v>
                      </c:pt>
                      <c:pt idx="1">
                        <c:v>2023. gada
plāns</c:v>
                      </c:pt>
                      <c:pt idx="2">
                        <c:v>2024. gada
projekts</c:v>
                      </c:pt>
                      <c:pt idx="3">
                        <c:v>2025. gada
prognoze</c:v>
                      </c:pt>
                      <c:pt idx="4">
                        <c:v>2026. gada
prognoze</c:v>
                      </c:pt>
                    </c:strCache>
                  </c:strRef>
                </c:cat>
                <c:val>
                  <c:numRef>
                    <c:extLst>
                      <c:ext uri="{02D57815-91ED-43cb-92C2-25804820EDAC}">
                        <c15:formulaRef>
                          <c15:sqref>'35.CVK'!$B$6:$F$6</c15:sqref>
                        </c15:formulaRef>
                      </c:ext>
                    </c:extLst>
                    <c:numCache>
                      <c:formatCode>General</c:formatCode>
                      <c:ptCount val="5"/>
                    </c:numCache>
                  </c:numRef>
                </c:val>
                <c:extLst>
                  <c:ext xmlns:c16="http://schemas.microsoft.com/office/drawing/2014/chart" uri="{C3380CC4-5D6E-409C-BE32-E72D297353CC}">
                    <c16:uniqueId val="{00000003-6DC9-46D1-8D9D-C975F90C2D23}"/>
                  </c:ext>
                </c:extLst>
              </c15:ser>
            </c15:filteredBarSeries>
          </c:ext>
        </c:extLst>
      </c:barChart>
      <c:lineChart>
        <c:grouping val="standard"/>
        <c:varyColors val="0"/>
        <c:ser>
          <c:idx val="0"/>
          <c:order val="0"/>
          <c:tx>
            <c:strRef>
              <c:f>'35.CVK'!$A$4</c:f>
              <c:strCache>
                <c:ptCount val="1"/>
                <c:pt idx="0">
                  <c:v>Kopējie budžeta izdevumi, t.sk.:</c:v>
                </c:pt>
              </c:strCache>
            </c:strRef>
          </c:tx>
          <c:spPr>
            <a:ln w="28575" cap="rnd">
              <a:noFill/>
              <a:round/>
            </a:ln>
            <a:effectLst/>
          </c:spPr>
          <c:marker>
            <c:symbol val="none"/>
          </c:marker>
          <c:dLbls>
            <c:dLbl>
              <c:idx val="0"/>
              <c:tx>
                <c:rich>
                  <a:bodyPr/>
                  <a:lstStyle/>
                  <a:p>
                    <a:fld id="{230AB88D-EF2F-4777-99E2-FACE4D108B94}" type="VALUE">
                      <a:rPr lang="en-US" smtClean="0"/>
                      <a:pPr/>
                      <a:t>[VALUE]</a:t>
                    </a:fld>
                    <a:br>
                      <a:rPr lang="en-US" dirty="0"/>
                    </a:br>
                    <a:r>
                      <a:rPr lang="en-US" i="0" dirty="0"/>
                      <a:t>eiro</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6DC9-46D1-8D9D-C975F90C2D23}"/>
                </c:ext>
              </c:extLst>
            </c:dLbl>
            <c:dLbl>
              <c:idx val="1"/>
              <c:tx>
                <c:rich>
                  <a:bodyPr/>
                  <a:lstStyle/>
                  <a:p>
                    <a:r>
                      <a:rPr lang="en-US" dirty="0"/>
                      <a:t>16 156 194</a:t>
                    </a:r>
                  </a:p>
                  <a:p>
                    <a:r>
                      <a:rPr lang="en-US" i="0" dirty="0" err="1"/>
                      <a:t>eiro</a:t>
                    </a:r>
                    <a:endParaRPr lang="en-US" dirty="0"/>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DC9-46D1-8D9D-C975F90C2D23}"/>
                </c:ext>
              </c:extLst>
            </c:dLbl>
            <c:dLbl>
              <c:idx val="2"/>
              <c:tx>
                <c:rich>
                  <a:bodyPr/>
                  <a:lstStyle/>
                  <a:p>
                    <a:fld id="{5ABF9607-F803-4DCF-9544-A1EDF7206C08}" type="VALUE">
                      <a:rPr lang="en-US" sz="1500" smtClean="0"/>
                      <a:pPr/>
                      <a:t>[VALUE]</a:t>
                    </a:fld>
                    <a:endParaRPr lang="en-US" sz="1500" dirty="0"/>
                  </a:p>
                  <a:p>
                    <a:r>
                      <a:rPr lang="en-US" sz="1500" i="0" dirty="0" err="1"/>
                      <a:t>eiro</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DC9-46D1-8D9D-C975F90C2D23}"/>
                </c:ext>
              </c:extLst>
            </c:dLbl>
            <c:dLbl>
              <c:idx val="3"/>
              <c:tx>
                <c:rich>
                  <a:bodyPr/>
                  <a:lstStyle/>
                  <a:p>
                    <a:fld id="{74942D53-1DFF-4EF4-A701-C001F1743F2D}" type="VALUE">
                      <a:rPr lang="en-US" smtClean="0"/>
                      <a:pPr/>
                      <a:t>[VALUE]</a:t>
                    </a:fld>
                    <a:endParaRPr lang="en-US" dirty="0"/>
                  </a:p>
                  <a:p>
                    <a:r>
                      <a:rPr lang="en-US" i="0" dirty="0" err="1"/>
                      <a:t>eiro</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DC9-46D1-8D9D-C975F90C2D23}"/>
                </c:ext>
              </c:extLst>
            </c:dLbl>
            <c:dLbl>
              <c:idx val="4"/>
              <c:tx>
                <c:rich>
                  <a:bodyPr/>
                  <a:lstStyle/>
                  <a:p>
                    <a:fld id="{AC662CEE-EBD9-4E76-A946-3A3B6B889618}" type="VALUE">
                      <a:rPr lang="en-US" smtClean="0"/>
                      <a:pPr/>
                      <a:t>[VALUE]</a:t>
                    </a:fld>
                    <a:endParaRPr lang="en-US" dirty="0"/>
                  </a:p>
                  <a:p>
                    <a:r>
                      <a:rPr lang="en-US" i="0" dirty="0" err="1"/>
                      <a:t>eiro</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6DC9-46D1-8D9D-C975F90C2D23}"/>
                </c:ext>
              </c:extLst>
            </c:dLbl>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'35.CVK'!$B$3:$F$3</c:f>
              <c:strCache>
                <c:ptCount val="5"/>
                <c:pt idx="0">
                  <c:v>2022. gads
(izpilde)</c:v>
                </c:pt>
                <c:pt idx="1">
                  <c:v>2023. gada
plāns</c:v>
                </c:pt>
                <c:pt idx="2">
                  <c:v>2024. gada
projekts</c:v>
                </c:pt>
                <c:pt idx="3">
                  <c:v>2025. gada
prognoze</c:v>
                </c:pt>
                <c:pt idx="4">
                  <c:v>2026. gada
prognoze</c:v>
                </c:pt>
              </c:strCache>
            </c:strRef>
          </c:cat>
          <c:val>
            <c:numRef>
              <c:f>'35.CVK'!$B$4:$F$4</c:f>
              <c:numCache>
                <c:formatCode>#,##0</c:formatCode>
                <c:ptCount val="5"/>
                <c:pt idx="0">
                  <c:v>13196436</c:v>
                </c:pt>
                <c:pt idx="1">
                  <c:v>16156194</c:v>
                </c:pt>
                <c:pt idx="2">
                  <c:v>17382582</c:v>
                </c:pt>
                <c:pt idx="3">
                  <c:v>16594859</c:v>
                </c:pt>
                <c:pt idx="4">
                  <c:v>16683031</c:v>
                </c:pt>
              </c:numCache>
            </c:numRef>
          </c:val>
          <c:smooth val="0"/>
          <c:extLst xmlns:c15="http://schemas.microsoft.com/office/drawing/2012/chart">
            <c:ext xmlns:c16="http://schemas.microsoft.com/office/drawing/2014/chart" uri="{C3380CC4-5D6E-409C-BE32-E72D297353CC}">
              <c16:uniqueId val="{00000002-6DC9-46D1-8D9D-C975F90C2D23}"/>
            </c:ext>
          </c:extLst>
        </c:ser>
        <c:dLbls>
          <c:showLegendKey val="0"/>
          <c:showVal val="0"/>
          <c:showCatName val="0"/>
          <c:showSerName val="0"/>
          <c:showPercent val="0"/>
          <c:showBubbleSize val="0"/>
        </c:dLbls>
        <c:marker val="1"/>
        <c:smooth val="0"/>
        <c:axId val="168674296"/>
        <c:axId val="208170696"/>
      </c:lineChart>
      <c:catAx>
        <c:axId val="16867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solidFill>
                <a:latin typeface="Verdana" panose="020B0604030504040204" pitchFamily="34" charset="0"/>
                <a:ea typeface="Verdana" panose="020B0604030504040204" pitchFamily="34" charset="0"/>
                <a:cs typeface="Times New Roman" panose="02020603050405020304" pitchFamily="18" charset="0"/>
              </a:defRPr>
            </a:pPr>
            <a:endParaRPr lang="lv-LV"/>
          </a:p>
        </c:txPr>
        <c:crossAx val="208170696"/>
        <c:crosses val="autoZero"/>
        <c:auto val="1"/>
        <c:lblAlgn val="ctr"/>
        <c:lblOffset val="100"/>
        <c:noMultiLvlLbl val="0"/>
      </c:catAx>
      <c:valAx>
        <c:axId val="208170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lumMod val="50000"/>
                  </a:schemeClr>
                </a:solidFill>
                <a:latin typeface="Verdana" panose="020B0604030504040204" pitchFamily="34" charset="0"/>
                <a:ea typeface="Verdana" panose="020B0604030504040204" pitchFamily="34" charset="0"/>
                <a:cs typeface="Times New Roman" panose="02020603050405020304" pitchFamily="18" charset="0"/>
              </a:defRPr>
            </a:pPr>
            <a:endParaRPr lang="lv-LV"/>
          </a:p>
        </c:txPr>
        <c:crossAx val="168674296"/>
        <c:crosses val="autoZero"/>
        <c:crossBetween val="between"/>
        <c:majorUnit val="4000000"/>
      </c:valAx>
      <c:spPr>
        <a:noFill/>
        <a:ln>
          <a:noFill/>
        </a:ln>
        <a:effectLst/>
      </c:spPr>
    </c:plotArea>
    <c:plotVisOnly val="1"/>
    <c:dispBlanksAs val="gap"/>
    <c:showDLblsOverMax val="0"/>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lv-LV"/>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Lapa1!$B$1</c:f>
              <c:strCache>
                <c:ptCount val="1"/>
                <c:pt idx="0">
                  <c:v>Budžets</c:v>
                </c:pt>
              </c:strCache>
            </c:strRef>
          </c:tx>
          <c:spPr>
            <a:ln>
              <a:noFill/>
            </a:ln>
          </c:spPr>
          <c:dPt>
            <c:idx val="0"/>
            <c:bubble3D val="0"/>
            <c:explosion val="2"/>
            <c:spPr>
              <a:solidFill>
                <a:srgbClr val="993333"/>
              </a:solidFill>
              <a:ln w="19050">
                <a:noFill/>
              </a:ln>
              <a:effectLst/>
            </c:spPr>
            <c:extLst>
              <c:ext xmlns:c16="http://schemas.microsoft.com/office/drawing/2014/chart" uri="{C3380CC4-5D6E-409C-BE32-E72D297353CC}">
                <c16:uniqueId val="{00000001-5C06-4570-9DED-0B4BF0C0E4B9}"/>
              </c:ext>
            </c:extLst>
          </c:dPt>
          <c:dPt>
            <c:idx val="1"/>
            <c:bubble3D val="0"/>
            <c:spPr>
              <a:solidFill>
                <a:srgbClr val="FFDE00"/>
              </a:solidFill>
              <a:ln w="19050">
                <a:noFill/>
              </a:ln>
              <a:effectLst/>
            </c:spPr>
            <c:extLst>
              <c:ext xmlns:c16="http://schemas.microsoft.com/office/drawing/2014/chart" uri="{C3380CC4-5D6E-409C-BE32-E72D297353CC}">
                <c16:uniqueId val="{00000002-5C06-4570-9DED-0B4BF0C0E4B9}"/>
              </c:ext>
            </c:extLst>
          </c:dPt>
          <c:dLbls>
            <c:dLbl>
              <c:idx val="0"/>
              <c:layout>
                <c:manualLayout>
                  <c:x val="-0.19750024456179052"/>
                  <c:y val="-0.19958148514818289"/>
                </c:manualLayout>
              </c:layout>
              <c:tx>
                <c:rich>
                  <a:bodyPr rot="0" spcFirstLastPara="1" vertOverflow="ellipsis" vert="horz" wrap="square" lIns="38100" tIns="19050" rIns="38100" bIns="19050" anchor="ctr" anchorCtr="1">
                    <a:spAutoFit/>
                  </a:bodyPr>
                  <a:lstStyle/>
                  <a:p>
                    <a:pPr>
                      <a:defRPr sz="1600" b="0" i="0" u="none" strike="noStrike" kern="1200" baseline="0">
                        <a:ln>
                          <a:noFill/>
                        </a:ln>
                        <a:solidFill>
                          <a:schemeClr val="tx1">
                            <a:lumMod val="75000"/>
                            <a:lumOff val="25000"/>
                          </a:schemeClr>
                        </a:solidFill>
                        <a:latin typeface="Verdana" panose="020B0604030504040204" pitchFamily="34" charset="0"/>
                        <a:ea typeface="Verdana" panose="020B0604030504040204" pitchFamily="34" charset="0"/>
                        <a:cs typeface="+mn-cs"/>
                      </a:defRPr>
                    </a:pPr>
                    <a:fld id="{7BF38254-0644-48F7-8751-C6CDBCF02CE0}" type="VALUE">
                      <a:rPr lang="en-US" sz="1600" b="1" smtClean="0">
                        <a:solidFill>
                          <a:schemeClr val="bg1"/>
                        </a:solidFill>
                        <a:latin typeface="Verdana" panose="020B0604030504040204" pitchFamily="34" charset="0"/>
                        <a:ea typeface="Verdana" panose="020B0604030504040204" pitchFamily="34" charset="0"/>
                      </a:rPr>
                      <a:pPr>
                        <a:defRPr sz="1600">
                          <a:latin typeface="Verdana" panose="020B0604030504040204" pitchFamily="34" charset="0"/>
                          <a:ea typeface="Verdana" panose="020B0604030504040204" pitchFamily="34" charset="0"/>
                        </a:defRPr>
                      </a:pPr>
                      <a:t>[VALUE]</a:t>
                    </a:fld>
                    <a:endParaRPr lang="en-US" sz="1600" b="1" dirty="0">
                      <a:solidFill>
                        <a:schemeClr val="bg1"/>
                      </a:solidFill>
                      <a:latin typeface="Verdana" panose="020B0604030504040204" pitchFamily="34" charset="0"/>
                      <a:ea typeface="Verdana" panose="020B0604030504040204" pitchFamily="34" charset="0"/>
                    </a:endParaRPr>
                  </a:p>
                  <a:p>
                    <a:pPr>
                      <a:defRPr sz="1600">
                        <a:latin typeface="Verdana" panose="020B0604030504040204" pitchFamily="34" charset="0"/>
                        <a:ea typeface="Verdana" panose="020B0604030504040204" pitchFamily="34" charset="0"/>
                      </a:defRPr>
                    </a:pPr>
                    <a:r>
                      <a:rPr lang="en-US" sz="1600" b="1" noProof="0" dirty="0">
                        <a:solidFill>
                          <a:schemeClr val="bg1"/>
                        </a:solidFill>
                        <a:latin typeface="Verdana" panose="020B0604030504040204" pitchFamily="34" charset="0"/>
                        <a:ea typeface="Verdana" panose="020B0604030504040204" pitchFamily="34" charset="0"/>
                      </a:rPr>
                      <a:t>eiro</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ln>
                        <a:noFill/>
                      </a:ln>
                      <a:solidFill>
                        <a:schemeClr val="tx1">
                          <a:lumMod val="75000"/>
                          <a:lumOff val="2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C06-4570-9DED-0B4BF0C0E4B9}"/>
                </c:ext>
              </c:extLst>
            </c:dLbl>
            <c:dLbl>
              <c:idx val="1"/>
              <c:layout>
                <c:manualLayout>
                  <c:x val="0.18381604657975589"/>
                  <c:y val="0.15111245539090523"/>
                </c:manualLayout>
              </c:layout>
              <c:tx>
                <c:rich>
                  <a:bodyPr rot="0" spcFirstLastPara="1" vertOverflow="ellipsis" vert="horz" wrap="square" lIns="38100" tIns="19050" rIns="38100" bIns="19050" anchor="ctr" anchorCtr="1">
                    <a:spAutoFit/>
                  </a:bodyPr>
                  <a:lstStyle/>
                  <a:p>
                    <a:pPr>
                      <a:defRPr sz="1600" b="0" i="0" u="none" strike="noStrike" kern="1200" baseline="0">
                        <a:ln>
                          <a:noFill/>
                        </a:ln>
                        <a:solidFill>
                          <a:schemeClr val="tx1">
                            <a:lumMod val="75000"/>
                            <a:lumOff val="25000"/>
                          </a:schemeClr>
                        </a:solidFill>
                        <a:latin typeface="Verdana" panose="020B0604030504040204" pitchFamily="34" charset="0"/>
                        <a:ea typeface="Verdana" panose="020B0604030504040204" pitchFamily="34" charset="0"/>
                        <a:cs typeface="+mn-cs"/>
                      </a:defRPr>
                    </a:pPr>
                    <a:fld id="{3D72DA4D-867E-444F-9A4A-8377F338DA66}" type="VALUE">
                      <a:rPr lang="en-US" sz="1600" b="1" smtClean="0">
                        <a:latin typeface="Verdana" panose="020B0604030504040204" pitchFamily="34" charset="0"/>
                        <a:ea typeface="Verdana" panose="020B0604030504040204" pitchFamily="34" charset="0"/>
                      </a:rPr>
                      <a:pPr>
                        <a:defRPr sz="1600">
                          <a:latin typeface="Verdana" panose="020B0604030504040204" pitchFamily="34" charset="0"/>
                          <a:ea typeface="Verdana" panose="020B0604030504040204" pitchFamily="34" charset="0"/>
                        </a:defRPr>
                      </a:pPr>
                      <a:t>[VALUE]</a:t>
                    </a:fld>
                    <a:endParaRPr lang="en-US" sz="1600" b="1" dirty="0">
                      <a:latin typeface="Verdana" panose="020B0604030504040204" pitchFamily="34" charset="0"/>
                      <a:ea typeface="Verdana" panose="020B0604030504040204" pitchFamily="34" charset="0"/>
                    </a:endParaRPr>
                  </a:p>
                  <a:p>
                    <a:pPr>
                      <a:defRPr sz="1600">
                        <a:latin typeface="Verdana" panose="020B0604030504040204" pitchFamily="34" charset="0"/>
                        <a:ea typeface="Verdana" panose="020B0604030504040204" pitchFamily="34" charset="0"/>
                      </a:defRPr>
                    </a:pPr>
                    <a:r>
                      <a:rPr lang="en-US" sz="1600" b="1" dirty="0">
                        <a:latin typeface="Verdana" panose="020B0604030504040204" pitchFamily="34" charset="0"/>
                        <a:ea typeface="Verdana" panose="020B0604030504040204" pitchFamily="34" charset="0"/>
                      </a:rPr>
                      <a:t>eiro</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ln>
                        <a:noFill/>
                      </a:ln>
                      <a:solidFill>
                        <a:schemeClr val="tx1">
                          <a:lumMod val="75000"/>
                          <a:lumOff val="2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C06-4570-9DED-0B4BF0C0E4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ln>
                      <a:noFill/>
                    </a:ln>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Lapa1!$A$2:$A$3</c:f>
              <c:numCache>
                <c:formatCode>General</c:formatCode>
                <c:ptCount val="2"/>
              </c:numCache>
            </c:numRef>
          </c:cat>
          <c:val>
            <c:numRef>
              <c:f>Lapa1!$B$2:$B$3</c:f>
              <c:numCache>
                <c:formatCode>#,##0</c:formatCode>
                <c:ptCount val="2"/>
                <c:pt idx="0">
                  <c:v>10734603</c:v>
                </c:pt>
                <c:pt idx="1">
                  <c:v>6647979</c:v>
                </c:pt>
              </c:numCache>
            </c:numRef>
          </c:val>
          <c:extLst>
            <c:ext xmlns:c16="http://schemas.microsoft.com/office/drawing/2014/chart" uri="{C3380CC4-5D6E-409C-BE32-E72D297353CC}">
              <c16:uniqueId val="{00000000-5C06-4570-9DED-0B4BF0C0E4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n>
            <a:noFill/>
          </a:ln>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19FEB9C-C69D-4AE9-B652-1192C8FF4F7E}" type="datetimeFigureOut">
              <a:rPr lang="lv-LV" smtClean="0"/>
              <a:t>14.11.2023</a:t>
            </a:fld>
            <a:endParaRPr lang="lv-LV"/>
          </a:p>
        </p:txBody>
      </p:sp>
      <p:sp>
        <p:nvSpPr>
          <p:cNvPr id="4" name="Slaida attēla vietturi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4FC7394-23D6-4F49-93CC-F555F35ED9EA}" type="slidenum">
              <a:rPr lang="lv-LV" smtClean="0"/>
              <a:t>‹#›</a:t>
            </a:fld>
            <a:endParaRPr lang="lv-LV"/>
          </a:p>
        </p:txBody>
      </p:sp>
    </p:spTree>
    <p:extLst>
      <p:ext uri="{BB962C8B-B14F-4D97-AF65-F5344CB8AC3E}">
        <p14:creationId xmlns:p14="http://schemas.microsoft.com/office/powerpoint/2010/main" val="308552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2</a:t>
            </a:fld>
            <a:endParaRPr lang="lv-LV"/>
          </a:p>
        </p:txBody>
      </p:sp>
    </p:spTree>
    <p:extLst>
      <p:ext uri="{BB962C8B-B14F-4D97-AF65-F5344CB8AC3E}">
        <p14:creationId xmlns:p14="http://schemas.microsoft.com/office/powerpoint/2010/main" val="2319212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b="0" i="0" u="none" strike="noStrike" baseline="0" dirty="0">
              <a:solidFill>
                <a:srgbClr val="000000"/>
              </a:solidFill>
              <a:latin typeface="Verdana" panose="020B0604030504040204" pitchFamily="34" charset="0"/>
              <a:ea typeface="Verdana" panose="020B0604030504040204" pitchFamily="34" charset="0"/>
            </a:endParaRPr>
          </a:p>
        </p:txBody>
      </p:sp>
      <p:sp>
        <p:nvSpPr>
          <p:cNvPr id="4" name="Slaida numura vietturis 3"/>
          <p:cNvSpPr>
            <a:spLocks noGrp="1"/>
          </p:cNvSpPr>
          <p:nvPr>
            <p:ph type="sldNum" sz="quarter" idx="5"/>
          </p:nvPr>
        </p:nvSpPr>
        <p:spPr/>
        <p:txBody>
          <a:bodyPr/>
          <a:lstStyle/>
          <a:p>
            <a:fld id="{94FC7394-23D6-4F49-93CC-F555F35ED9EA}" type="slidenum">
              <a:rPr lang="lv-LV" smtClean="0"/>
              <a:t>14</a:t>
            </a:fld>
            <a:endParaRPr lang="lv-LV"/>
          </a:p>
        </p:txBody>
      </p:sp>
    </p:spTree>
    <p:extLst>
      <p:ext uri="{BB962C8B-B14F-4D97-AF65-F5344CB8AC3E}">
        <p14:creationId xmlns:p14="http://schemas.microsoft.com/office/powerpoint/2010/main" val="2508058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15</a:t>
            </a:fld>
            <a:endParaRPr lang="lv-LV"/>
          </a:p>
        </p:txBody>
      </p:sp>
    </p:spTree>
    <p:extLst>
      <p:ext uri="{BB962C8B-B14F-4D97-AF65-F5344CB8AC3E}">
        <p14:creationId xmlns:p14="http://schemas.microsoft.com/office/powerpoint/2010/main" val="18482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16</a:t>
            </a:fld>
            <a:endParaRPr lang="lv-LV"/>
          </a:p>
        </p:txBody>
      </p:sp>
    </p:spTree>
    <p:extLst>
      <p:ext uri="{BB962C8B-B14F-4D97-AF65-F5344CB8AC3E}">
        <p14:creationId xmlns:p14="http://schemas.microsoft.com/office/powerpoint/2010/main" val="410535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3</a:t>
            </a:fld>
            <a:endParaRPr lang="lv-LV"/>
          </a:p>
        </p:txBody>
      </p:sp>
    </p:spTree>
    <p:extLst>
      <p:ext uri="{BB962C8B-B14F-4D97-AF65-F5344CB8AC3E}">
        <p14:creationId xmlns:p14="http://schemas.microsoft.com/office/powerpoint/2010/main" val="1599721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4</a:t>
            </a:fld>
            <a:endParaRPr lang="lv-LV"/>
          </a:p>
        </p:txBody>
      </p:sp>
    </p:spTree>
    <p:extLst>
      <p:ext uri="{BB962C8B-B14F-4D97-AF65-F5344CB8AC3E}">
        <p14:creationId xmlns:p14="http://schemas.microsoft.com/office/powerpoint/2010/main" val="2167127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8</a:t>
            </a:fld>
            <a:endParaRPr lang="lv-LV"/>
          </a:p>
        </p:txBody>
      </p:sp>
    </p:spTree>
    <p:extLst>
      <p:ext uri="{BB962C8B-B14F-4D97-AF65-F5344CB8AC3E}">
        <p14:creationId xmlns:p14="http://schemas.microsoft.com/office/powerpoint/2010/main" val="398857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9</a:t>
            </a:fld>
            <a:endParaRPr lang="lv-LV"/>
          </a:p>
        </p:txBody>
      </p:sp>
    </p:spTree>
    <p:extLst>
      <p:ext uri="{BB962C8B-B14F-4D97-AF65-F5344CB8AC3E}">
        <p14:creationId xmlns:p14="http://schemas.microsoft.com/office/powerpoint/2010/main" val="2575539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10</a:t>
            </a:fld>
            <a:endParaRPr lang="lv-LV"/>
          </a:p>
        </p:txBody>
      </p:sp>
    </p:spTree>
    <p:extLst>
      <p:ext uri="{BB962C8B-B14F-4D97-AF65-F5344CB8AC3E}">
        <p14:creationId xmlns:p14="http://schemas.microsoft.com/office/powerpoint/2010/main" val="3765017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11</a:t>
            </a:fld>
            <a:endParaRPr lang="lv-LV"/>
          </a:p>
        </p:txBody>
      </p:sp>
    </p:spTree>
    <p:extLst>
      <p:ext uri="{BB962C8B-B14F-4D97-AF65-F5344CB8AC3E}">
        <p14:creationId xmlns:p14="http://schemas.microsoft.com/office/powerpoint/2010/main" val="415088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12</a:t>
            </a:fld>
            <a:endParaRPr lang="lv-LV"/>
          </a:p>
        </p:txBody>
      </p:sp>
    </p:spTree>
    <p:extLst>
      <p:ext uri="{BB962C8B-B14F-4D97-AF65-F5344CB8AC3E}">
        <p14:creationId xmlns:p14="http://schemas.microsoft.com/office/powerpoint/2010/main" val="11194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94FC7394-23D6-4F49-93CC-F555F35ED9EA}" type="slidenum">
              <a:rPr lang="lv-LV" smtClean="0"/>
              <a:t>13</a:t>
            </a:fld>
            <a:endParaRPr lang="lv-LV"/>
          </a:p>
        </p:txBody>
      </p:sp>
    </p:spTree>
    <p:extLst>
      <p:ext uri="{BB962C8B-B14F-4D97-AF65-F5344CB8AC3E}">
        <p14:creationId xmlns:p14="http://schemas.microsoft.com/office/powerpoint/2010/main" val="65774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p:txBody>
          <a:bodyPr/>
          <a:lstStyle/>
          <a:p>
            <a:fld id="{F9198494-B71C-4A57-A89A-A3A3C5AC707B}" type="datetimeFigureOut">
              <a:rPr lang="lv-LV" smtClean="0"/>
              <a:t>14.11.2023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59774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F9198494-B71C-4A57-A89A-A3A3C5AC707B}" type="datetimeFigureOut">
              <a:rPr lang="lv-LV" smtClean="0"/>
              <a:t>14.11.2023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4011368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F9198494-B71C-4A57-A89A-A3A3C5AC707B}" type="datetimeFigureOut">
              <a:rPr lang="lv-LV" smtClean="0"/>
              <a:t>14.11.2023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24973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F9198494-B71C-4A57-A89A-A3A3C5AC707B}" type="datetimeFigureOut">
              <a:rPr lang="lv-LV" smtClean="0"/>
              <a:t>14.11.2023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45481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F9198494-B71C-4A57-A89A-A3A3C5AC707B}" type="datetimeFigureOut">
              <a:rPr lang="lv-LV" smtClean="0"/>
              <a:t>14.11.2023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389096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838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172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F9198494-B71C-4A57-A89A-A3A3C5AC707B}" type="datetimeFigureOut">
              <a:rPr lang="lv-LV" smtClean="0"/>
              <a:t>14.11.2023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408950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p>
            <a:fld id="{F9198494-B71C-4A57-A89A-A3A3C5AC707B}" type="datetimeFigureOut">
              <a:rPr lang="lv-LV" smtClean="0"/>
              <a:t>14.11.2023</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331337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fld id="{F9198494-B71C-4A57-A89A-A3A3C5AC707B}" type="datetimeFigureOut">
              <a:rPr lang="lv-LV" smtClean="0"/>
              <a:t>14.11.2023</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776117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F9198494-B71C-4A57-A89A-A3A3C5AC707B}" type="datetimeFigureOut">
              <a:rPr lang="lv-LV" smtClean="0"/>
              <a:t>14.11.2023</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396335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fld id="{F9198494-B71C-4A57-A89A-A3A3C5AC707B}" type="datetimeFigureOut">
              <a:rPr lang="lv-LV" smtClean="0"/>
              <a:t>14.11.2023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212066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fld id="{F9198494-B71C-4A57-A89A-A3A3C5AC707B}" type="datetimeFigureOut">
              <a:rPr lang="lv-LV" smtClean="0"/>
              <a:t>14.11.2023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92A88C8E-405B-4BDE-9DC4-5FF1C612E346}" type="slidenum">
              <a:rPr lang="lv-LV" smtClean="0"/>
              <a:t>‹#›</a:t>
            </a:fld>
            <a:endParaRPr lang="lv-LV"/>
          </a:p>
        </p:txBody>
      </p:sp>
    </p:spTree>
    <p:extLst>
      <p:ext uri="{BB962C8B-B14F-4D97-AF65-F5344CB8AC3E}">
        <p14:creationId xmlns:p14="http://schemas.microsoft.com/office/powerpoint/2010/main" val="169191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98494-B71C-4A57-A89A-A3A3C5AC707B}" type="datetimeFigureOut">
              <a:rPr lang="lv-LV" smtClean="0"/>
              <a:t>14.11.2023</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88C8E-405B-4BDE-9DC4-5FF1C612E346}" type="slidenum">
              <a:rPr lang="lv-LV" smtClean="0"/>
              <a:t>‹#›</a:t>
            </a:fld>
            <a:endParaRPr lang="lv-LV"/>
          </a:p>
        </p:txBody>
      </p:sp>
    </p:spTree>
    <p:extLst>
      <p:ext uri="{BB962C8B-B14F-4D97-AF65-F5344CB8AC3E}">
        <p14:creationId xmlns:p14="http://schemas.microsoft.com/office/powerpoint/2010/main" val="295984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aisns savienotājs 4"/>
          <p:cNvCxnSpPr/>
          <p:nvPr/>
        </p:nvCxnSpPr>
        <p:spPr>
          <a:xfrm>
            <a:off x="4528988" y="3628394"/>
            <a:ext cx="6757519"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28609" y="1623583"/>
            <a:ext cx="6757519" cy="1815882"/>
          </a:xfrm>
          <a:prstGeom prst="rect">
            <a:avLst/>
          </a:prstGeom>
          <a:noFill/>
        </p:spPr>
        <p:txBody>
          <a:bodyPr wrap="square" rtlCol="0">
            <a:spAutoFit/>
          </a:bodyPr>
          <a:lstStyle/>
          <a:p>
            <a:r>
              <a:rPr lang="lv-LV" sz="2800" b="1" dirty="0">
                <a:latin typeface="Verdana" panose="020B0604030504040204" pitchFamily="34" charset="0"/>
                <a:ea typeface="Verdana" panose="020B0604030504040204" pitchFamily="34" charset="0"/>
              </a:rPr>
              <a:t>Korupcijas novēršanas un apkarošanas birojam plānotais finansējums 2024. gadam un vidēja termiņa budžeta ietvaram</a:t>
            </a:r>
            <a:endParaRPr lang="en-US" sz="2800" b="1" dirty="0">
              <a:latin typeface="Verdana" panose="020B0604030504040204" pitchFamily="34" charset="0"/>
              <a:ea typeface="Verdana" panose="020B0604030504040204" pitchFamily="34" charset="0"/>
            </a:endParaRPr>
          </a:p>
        </p:txBody>
      </p:sp>
      <p:sp>
        <p:nvSpPr>
          <p:cNvPr id="7" name="TextBox 6"/>
          <p:cNvSpPr txBox="1"/>
          <p:nvPr/>
        </p:nvSpPr>
        <p:spPr>
          <a:xfrm>
            <a:off x="4628609" y="5924286"/>
            <a:ext cx="5120640" cy="323165"/>
          </a:xfrm>
          <a:prstGeom prst="rect">
            <a:avLst/>
          </a:prstGeom>
          <a:noFill/>
        </p:spPr>
        <p:txBody>
          <a:bodyPr wrap="square" rtlCol="0">
            <a:spAutoFit/>
          </a:bodyPr>
          <a:lstStyle/>
          <a:p>
            <a:r>
              <a:rPr lang="lv-LV" sz="1500" dirty="0">
                <a:solidFill>
                  <a:schemeClr val="bg1">
                    <a:lumMod val="75000"/>
                  </a:schemeClr>
                </a:solidFill>
                <a:latin typeface="Verdana" panose="020B0604030504040204" pitchFamily="34" charset="0"/>
                <a:ea typeface="Verdana" panose="020B0604030504040204" pitchFamily="34" charset="0"/>
              </a:rPr>
              <a:t>2023. gada 14. novembrī</a:t>
            </a:r>
            <a:endParaRPr lang="en-GB" sz="1500" dirty="0">
              <a:solidFill>
                <a:schemeClr val="bg1">
                  <a:lumMod val="75000"/>
                </a:schemeClr>
              </a:solidFill>
              <a:latin typeface="Verdana" panose="020B0604030504040204" pitchFamily="34" charset="0"/>
              <a:ea typeface="Verdana" panose="020B0604030504040204" pitchFamily="34" charset="0"/>
            </a:endParaRPr>
          </a:p>
        </p:txBody>
      </p:sp>
      <p:pic>
        <p:nvPicPr>
          <p:cNvPr id="3" name="Attēls 2">
            <a:extLst>
              <a:ext uri="{FF2B5EF4-FFF2-40B4-BE49-F238E27FC236}">
                <a16:creationId xmlns:a16="http://schemas.microsoft.com/office/drawing/2014/main" id="{6867336D-6FBC-EF75-28F9-7C86738974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225" y="1304756"/>
            <a:ext cx="2329326" cy="2712072"/>
          </a:xfrm>
          <a:prstGeom prst="rect">
            <a:avLst/>
          </a:prstGeom>
        </p:spPr>
      </p:pic>
    </p:spTree>
    <p:extLst>
      <p:ext uri="{BB962C8B-B14F-4D97-AF65-F5344CB8AC3E}">
        <p14:creationId xmlns:p14="http://schemas.microsoft.com/office/powerpoint/2010/main" val="149258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E4D1EC26-4AE6-F897-AE3F-DB1ECB8962FD}"/>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E5668335-4E1A-8A6B-C52E-F442229AA7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F71B987E-92E4-6EB2-94F2-54E810BD2040}"/>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vienreizējie pasākumi</a:t>
            </a:r>
          </a:p>
        </p:txBody>
      </p:sp>
      <p:sp>
        <p:nvSpPr>
          <p:cNvPr id="8" name="TextBox 7">
            <a:extLst>
              <a:ext uri="{FF2B5EF4-FFF2-40B4-BE49-F238E27FC236}">
                <a16:creationId xmlns:a16="http://schemas.microsoft.com/office/drawing/2014/main" id="{549196B0-8D74-4448-E211-27165478E237}"/>
              </a:ext>
            </a:extLst>
          </p:cNvPr>
          <p:cNvSpPr txBox="1"/>
          <p:nvPr/>
        </p:nvSpPr>
        <p:spPr>
          <a:xfrm>
            <a:off x="569560" y="1821320"/>
            <a:ext cx="11097984" cy="769441"/>
          </a:xfrm>
          <a:prstGeom prst="rect">
            <a:avLst/>
          </a:prstGeom>
          <a:noFill/>
        </p:spPr>
        <p:txBody>
          <a:bodyPr wrap="square">
            <a:spAutoFit/>
          </a:bodyPr>
          <a:lstStyle/>
          <a:p>
            <a:r>
              <a:rPr lang="lv-LV" sz="2200" b="1" dirty="0">
                <a:latin typeface="Verdana" panose="020B0604030504040204" pitchFamily="34" charset="0"/>
                <a:ea typeface="Verdana" panose="020B0604030504040204" pitchFamily="34" charset="0"/>
              </a:rPr>
              <a:t>Divi KNAB vienreizējie pasākumi </a:t>
            </a:r>
            <a:r>
              <a:rPr lang="lv-LV" sz="2200" dirty="0">
                <a:latin typeface="Verdana" panose="020B0604030504040204" pitchFamily="34" charset="0"/>
                <a:ea typeface="Verdana" panose="020B0604030504040204" pitchFamily="34" charset="0"/>
              </a:rPr>
              <a:t>ārpus fiskālās telpas, kas tiks </a:t>
            </a:r>
            <a:br>
              <a:rPr lang="lv-LV" sz="2200" dirty="0">
                <a:latin typeface="Verdana" panose="020B0604030504040204" pitchFamily="34" charset="0"/>
                <a:ea typeface="Verdana" panose="020B0604030504040204" pitchFamily="34" charset="0"/>
              </a:rPr>
            </a:br>
            <a:r>
              <a:rPr lang="lv-LV" sz="2200" dirty="0">
                <a:latin typeface="Verdana" panose="020B0604030504040204" pitchFamily="34" charset="0"/>
                <a:ea typeface="Verdana" panose="020B0604030504040204" pitchFamily="34" charset="0"/>
              </a:rPr>
              <a:t>plānoti 74. resorā un pārdalīti pēc MK un SBFNK lēmuma:</a:t>
            </a:r>
            <a:endParaRPr lang="en-GB" sz="2200" dirty="0"/>
          </a:p>
        </p:txBody>
      </p:sp>
      <p:sp>
        <p:nvSpPr>
          <p:cNvPr id="9" name="Taisnstūris: ar noapaļotiem stūriem 8">
            <a:extLst>
              <a:ext uri="{FF2B5EF4-FFF2-40B4-BE49-F238E27FC236}">
                <a16:creationId xmlns:a16="http://schemas.microsoft.com/office/drawing/2014/main" id="{00E55615-D44B-13E8-84AA-80F48430DA69}"/>
              </a:ext>
            </a:extLst>
          </p:cNvPr>
          <p:cNvSpPr/>
          <p:nvPr/>
        </p:nvSpPr>
        <p:spPr>
          <a:xfrm>
            <a:off x="1094014" y="3107871"/>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C4E3C15-6877-3597-1ECD-A8C6FBA61698}"/>
              </a:ext>
            </a:extLst>
          </p:cNvPr>
          <p:cNvSpPr txBox="1"/>
          <p:nvPr/>
        </p:nvSpPr>
        <p:spPr>
          <a:xfrm>
            <a:off x="1126673" y="3075057"/>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1</a:t>
            </a:r>
            <a:endParaRPr lang="en-GB" sz="4000" dirty="0">
              <a:solidFill>
                <a:schemeClr val="bg1"/>
              </a:solidFill>
              <a:latin typeface="Arial Black" panose="020B0A04020102020204" pitchFamily="34" charset="0"/>
            </a:endParaRPr>
          </a:p>
        </p:txBody>
      </p:sp>
      <p:sp>
        <p:nvSpPr>
          <p:cNvPr id="11" name="Satura vietturis 2">
            <a:extLst>
              <a:ext uri="{FF2B5EF4-FFF2-40B4-BE49-F238E27FC236}">
                <a16:creationId xmlns:a16="http://schemas.microsoft.com/office/drawing/2014/main" id="{F059E57D-96E7-292B-DA80-B16115701F24}"/>
              </a:ext>
            </a:extLst>
          </p:cNvPr>
          <p:cNvSpPr txBox="1">
            <a:spLocks/>
          </p:cNvSpPr>
          <p:nvPr/>
        </p:nvSpPr>
        <p:spPr>
          <a:xfrm>
            <a:off x="1941347" y="3075057"/>
            <a:ext cx="8410968" cy="7078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Dokumentu un informācijas pārvaldības sistēmas izveidošana (2024. – 2025. gads)</a:t>
            </a:r>
          </a:p>
        </p:txBody>
      </p:sp>
      <p:sp>
        <p:nvSpPr>
          <p:cNvPr id="12" name="Taisnstūris: ar noapaļotiem stūriem 11">
            <a:extLst>
              <a:ext uri="{FF2B5EF4-FFF2-40B4-BE49-F238E27FC236}">
                <a16:creationId xmlns:a16="http://schemas.microsoft.com/office/drawing/2014/main" id="{0F52419C-1CE0-8238-2BDE-AB6708AC99D8}"/>
              </a:ext>
            </a:extLst>
          </p:cNvPr>
          <p:cNvSpPr/>
          <p:nvPr/>
        </p:nvSpPr>
        <p:spPr>
          <a:xfrm>
            <a:off x="1094014" y="4131128"/>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F00750F1-1823-4FA3-570D-4B9FD7894719}"/>
              </a:ext>
            </a:extLst>
          </p:cNvPr>
          <p:cNvSpPr txBox="1"/>
          <p:nvPr/>
        </p:nvSpPr>
        <p:spPr>
          <a:xfrm>
            <a:off x="1126673" y="4098314"/>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2</a:t>
            </a:r>
            <a:endParaRPr lang="en-GB" sz="4000" dirty="0">
              <a:solidFill>
                <a:schemeClr val="bg1"/>
              </a:solidFill>
              <a:latin typeface="Arial Black" panose="020B0A04020102020204" pitchFamily="34" charset="0"/>
            </a:endParaRPr>
          </a:p>
        </p:txBody>
      </p:sp>
      <p:sp>
        <p:nvSpPr>
          <p:cNvPr id="14" name="Satura vietturis 2">
            <a:extLst>
              <a:ext uri="{FF2B5EF4-FFF2-40B4-BE49-F238E27FC236}">
                <a16:creationId xmlns:a16="http://schemas.microsoft.com/office/drawing/2014/main" id="{4A030726-722C-C872-99EA-8706323C3EA3}"/>
              </a:ext>
            </a:extLst>
          </p:cNvPr>
          <p:cNvSpPr txBox="1">
            <a:spLocks/>
          </p:cNvSpPr>
          <p:nvPr/>
        </p:nvSpPr>
        <p:spPr>
          <a:xfrm>
            <a:off x="1941347" y="4098314"/>
            <a:ext cx="8051740" cy="7078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KNAB informāciju tehnoloģiju nodrošinājuma stiprināšana (2024. gads)</a:t>
            </a:r>
          </a:p>
        </p:txBody>
      </p:sp>
    </p:spTree>
    <p:extLst>
      <p:ext uri="{BB962C8B-B14F-4D97-AF65-F5344CB8AC3E}">
        <p14:creationId xmlns:p14="http://schemas.microsoft.com/office/powerpoint/2010/main" val="3638900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5EDDD31C-FF7D-291F-B5FA-74B9AAB8385F}"/>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346E928B-B293-7E08-CA0D-EC68E6AAA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cxnSp>
        <p:nvCxnSpPr>
          <p:cNvPr id="7" name="Taisns savienotājs 6">
            <a:extLst>
              <a:ext uri="{FF2B5EF4-FFF2-40B4-BE49-F238E27FC236}">
                <a16:creationId xmlns:a16="http://schemas.microsoft.com/office/drawing/2014/main" id="{7490FE34-CFC9-643B-377C-F4EEFA85EA58}"/>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8" name="Attēls 7">
            <a:extLst>
              <a:ext uri="{FF2B5EF4-FFF2-40B4-BE49-F238E27FC236}">
                <a16:creationId xmlns:a16="http://schemas.microsoft.com/office/drawing/2014/main" id="{AF3E68B7-277D-2C1B-E437-26FBB3C624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9" name="TextBox 8">
            <a:extLst>
              <a:ext uri="{FF2B5EF4-FFF2-40B4-BE49-F238E27FC236}">
                <a16:creationId xmlns:a16="http://schemas.microsoft.com/office/drawing/2014/main" id="{D815D866-2880-9719-CB86-AA9D62287E9F}"/>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vienreizējie pasākumi</a:t>
            </a:r>
          </a:p>
        </p:txBody>
      </p:sp>
      <p:sp>
        <p:nvSpPr>
          <p:cNvPr id="10" name="Taisnstūris: ar noapaļotiem stūriem 9">
            <a:extLst>
              <a:ext uri="{FF2B5EF4-FFF2-40B4-BE49-F238E27FC236}">
                <a16:creationId xmlns:a16="http://schemas.microsoft.com/office/drawing/2014/main" id="{A3AEC3EA-6A99-E6A9-A9F4-0968BA6B8E06}"/>
              </a:ext>
            </a:extLst>
          </p:cNvPr>
          <p:cNvSpPr/>
          <p:nvPr/>
        </p:nvSpPr>
        <p:spPr>
          <a:xfrm>
            <a:off x="720211" y="1698087"/>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DD8F4B88-2DBD-0A6A-37CE-3F7312C08D6A}"/>
              </a:ext>
            </a:extLst>
          </p:cNvPr>
          <p:cNvSpPr txBox="1"/>
          <p:nvPr/>
        </p:nvSpPr>
        <p:spPr>
          <a:xfrm>
            <a:off x="752870" y="1665273"/>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1</a:t>
            </a:r>
            <a:endParaRPr lang="en-GB" sz="4000" dirty="0">
              <a:solidFill>
                <a:schemeClr val="bg1"/>
              </a:solidFill>
              <a:latin typeface="Arial Black" panose="020B0A04020102020204" pitchFamily="34" charset="0"/>
            </a:endParaRPr>
          </a:p>
        </p:txBody>
      </p:sp>
      <p:sp>
        <p:nvSpPr>
          <p:cNvPr id="12" name="Satura vietturis 2">
            <a:extLst>
              <a:ext uri="{FF2B5EF4-FFF2-40B4-BE49-F238E27FC236}">
                <a16:creationId xmlns:a16="http://schemas.microsoft.com/office/drawing/2014/main" id="{AB366A2F-78B3-D634-81BE-CB0EA8A6C4F5}"/>
              </a:ext>
            </a:extLst>
          </p:cNvPr>
          <p:cNvSpPr txBox="1">
            <a:spLocks/>
          </p:cNvSpPr>
          <p:nvPr/>
        </p:nvSpPr>
        <p:spPr>
          <a:xfrm>
            <a:off x="1567544" y="1665273"/>
            <a:ext cx="8410968" cy="7078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Dokumentu un informācijas pārvaldības sistēmas izveidošana (2024. – 2025.gads)</a:t>
            </a:r>
          </a:p>
        </p:txBody>
      </p:sp>
      <p:graphicFrame>
        <p:nvGraphicFramePr>
          <p:cNvPr id="13" name="Tabula 12">
            <a:extLst>
              <a:ext uri="{FF2B5EF4-FFF2-40B4-BE49-F238E27FC236}">
                <a16:creationId xmlns:a16="http://schemas.microsoft.com/office/drawing/2014/main" id="{D2E47C32-74D3-615B-4EEC-8A9FEDFF87F0}"/>
              </a:ext>
            </a:extLst>
          </p:cNvPr>
          <p:cNvGraphicFramePr>
            <a:graphicFrameLocks noGrp="1"/>
          </p:cNvGraphicFramePr>
          <p:nvPr>
            <p:extLst>
              <p:ext uri="{D42A27DB-BD31-4B8C-83A1-F6EECF244321}">
                <p14:modId xmlns:p14="http://schemas.microsoft.com/office/powerpoint/2010/main" val="1106739085"/>
              </p:ext>
            </p:extLst>
          </p:nvPr>
        </p:nvGraphicFramePr>
        <p:xfrm>
          <a:off x="1632858" y="2565849"/>
          <a:ext cx="8795656" cy="1445268"/>
        </p:xfrm>
        <a:graphic>
          <a:graphicData uri="http://schemas.openxmlformats.org/drawingml/2006/table">
            <a:tbl>
              <a:tblPr>
                <a:tableStyleId>{5C22544A-7EE6-4342-B048-85BDC9FD1C3A}</a:tableStyleId>
              </a:tblPr>
              <a:tblGrid>
                <a:gridCol w="1155314">
                  <a:extLst>
                    <a:ext uri="{9D8B030D-6E8A-4147-A177-3AD203B41FA5}">
                      <a16:colId xmlns:a16="http://schemas.microsoft.com/office/drawing/2014/main" val="164254851"/>
                    </a:ext>
                  </a:extLst>
                </a:gridCol>
                <a:gridCol w="1144417">
                  <a:extLst>
                    <a:ext uri="{9D8B030D-6E8A-4147-A177-3AD203B41FA5}">
                      <a16:colId xmlns:a16="http://schemas.microsoft.com/office/drawing/2014/main" val="3469356752"/>
                    </a:ext>
                  </a:extLst>
                </a:gridCol>
                <a:gridCol w="1111719">
                  <a:extLst>
                    <a:ext uri="{9D8B030D-6E8A-4147-A177-3AD203B41FA5}">
                      <a16:colId xmlns:a16="http://schemas.microsoft.com/office/drawing/2014/main" val="3311903540"/>
                    </a:ext>
                  </a:extLst>
                </a:gridCol>
                <a:gridCol w="1820167">
                  <a:extLst>
                    <a:ext uri="{9D8B030D-6E8A-4147-A177-3AD203B41FA5}">
                      <a16:colId xmlns:a16="http://schemas.microsoft.com/office/drawing/2014/main" val="4256618006"/>
                    </a:ext>
                  </a:extLst>
                </a:gridCol>
                <a:gridCol w="1547687">
                  <a:extLst>
                    <a:ext uri="{9D8B030D-6E8A-4147-A177-3AD203B41FA5}">
                      <a16:colId xmlns:a16="http://schemas.microsoft.com/office/drawing/2014/main" val="2439646631"/>
                    </a:ext>
                  </a:extLst>
                </a:gridCol>
                <a:gridCol w="2016352">
                  <a:extLst>
                    <a:ext uri="{9D8B030D-6E8A-4147-A177-3AD203B41FA5}">
                      <a16:colId xmlns:a16="http://schemas.microsoft.com/office/drawing/2014/main" val="2989070569"/>
                    </a:ext>
                  </a:extLst>
                </a:gridCol>
              </a:tblGrid>
              <a:tr h="1144763">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2024.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noFill/>
                      <a:prstDash val="solid"/>
                      <a:round/>
                      <a:headEnd type="none" w="med" len="med"/>
                      <a:tailEnd type="none" w="med" len="med"/>
                    </a:lnB>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2025.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2026.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Turpmākā laikposmā līdz pasākuma pabeigšanai (ja tas ir terminēts)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Turpmāk katru gadu (ja pasākums nav terminēts)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fontAlgn="ctr"/>
                      <a:r>
                        <a:rPr lang="pt-BR" sz="1500" u="none" strike="noStrike" dirty="0">
                          <a:solidFill>
                            <a:schemeClr val="bg1"/>
                          </a:solidFill>
                          <a:effectLst/>
                          <a:latin typeface="Verdana" panose="020B0604030504040204" pitchFamily="34" charset="0"/>
                          <a:ea typeface="Verdana" panose="020B0604030504040204" pitchFamily="34" charset="0"/>
                        </a:rPr>
                        <a:t>Pasākuma pabeigšanas gads (ja tas ir terminēts)</a:t>
                      </a:r>
                      <a:endParaRPr lang="pt-BR"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B w="635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258136952"/>
                  </a:ext>
                </a:extLst>
              </a:tr>
              <a:tr h="292743">
                <a:tc>
                  <a:txBody>
                    <a:bodyPr/>
                    <a:lstStyle/>
                    <a:p>
                      <a:pPr algn="ctr" fontAlgn="ctr"/>
                      <a:r>
                        <a:rPr lang="lv-LV" sz="1500" u="none" strike="noStrike" dirty="0">
                          <a:effectLst/>
                          <a:latin typeface="Verdana" panose="020B0604030504040204" pitchFamily="34" charset="0"/>
                          <a:ea typeface="Verdana" panose="020B0604030504040204" pitchFamily="34" charset="0"/>
                        </a:rPr>
                        <a:t>715 546</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972 259</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solidFill>
                      <a:schemeClr val="bg1"/>
                    </a:solidFill>
                  </a:tcPr>
                </a:tc>
                <a:tc>
                  <a:txBody>
                    <a:bodyPr/>
                    <a:lstStyle/>
                    <a:p>
                      <a:pPr algn="ctr" fontAlgn="ct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solidFill>
                      <a:schemeClr val="bg1"/>
                    </a:solidFill>
                  </a:tcPr>
                </a:tc>
                <a:tc>
                  <a:txBody>
                    <a:bodyPr/>
                    <a:lstStyle/>
                    <a:p>
                      <a:pPr algn="ctr" fontAlgn="ct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T w="6350" cap="flat" cmpd="sng" algn="ctr">
                      <a:solidFill>
                        <a:schemeClr val="bg1">
                          <a:lumMod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947728791"/>
                  </a:ext>
                </a:extLst>
              </a:tr>
            </a:tbl>
          </a:graphicData>
        </a:graphic>
      </p:graphicFrame>
      <p:sp>
        <p:nvSpPr>
          <p:cNvPr id="14" name="TextBox 13">
            <a:extLst>
              <a:ext uri="{FF2B5EF4-FFF2-40B4-BE49-F238E27FC236}">
                <a16:creationId xmlns:a16="http://schemas.microsoft.com/office/drawing/2014/main" id="{785DE26D-09BE-5AFA-6436-13189466C45C}"/>
              </a:ext>
            </a:extLst>
          </p:cNvPr>
          <p:cNvSpPr txBox="1"/>
          <p:nvPr/>
        </p:nvSpPr>
        <p:spPr>
          <a:xfrm>
            <a:off x="1441774" y="4310431"/>
            <a:ext cx="9476598" cy="2385268"/>
          </a:xfrm>
          <a:prstGeom prst="rect">
            <a:avLst/>
          </a:prstGeom>
          <a:noFill/>
        </p:spPr>
        <p:txBody>
          <a:bodyPr wrap="square">
            <a:spAutoFit/>
          </a:bodyPr>
          <a:lstStyle/>
          <a:p>
            <a:pPr marL="285750" indent="-285750">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KNAB politikas normatīvajos aktos un plānošanas dokumentos noteikto mērķu sasniegšanai atbilst Latvijas Republikas prokuratūras informācijas sistēma (PROIS), kas nodrošina dokumentu pārvaldības sistēmas, kriminālprocesa uzskaites moduļa, darbinieku uzskaites moduļa, materiāli tehniskā nodrošinājuma uzskaites moduļa un citu moduļu funkcionēšanu. </a:t>
            </a:r>
          </a:p>
          <a:p>
            <a:pPr marL="285750" indent="-285750">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KNAB ir ieguvis PROIS kodu, ir apzinājis un izvērtējis PROIS pilnveidošanas un attīstības iespējas KNAB vajadzībām. 2022. gadā izstrādāta tehniskā specifikācija un apzināts nepieciešamais finansējums. </a:t>
            </a:r>
          </a:p>
        </p:txBody>
      </p:sp>
    </p:spTree>
    <p:extLst>
      <p:ext uri="{BB962C8B-B14F-4D97-AF65-F5344CB8AC3E}">
        <p14:creationId xmlns:p14="http://schemas.microsoft.com/office/powerpoint/2010/main" val="3344722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AC1F93CC-B98B-8A03-53FB-621D81F6717D}"/>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8DC48DBC-A778-0419-2FE0-AABD5837D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cxnSp>
        <p:nvCxnSpPr>
          <p:cNvPr id="6" name="Taisns savienotājs 5">
            <a:extLst>
              <a:ext uri="{FF2B5EF4-FFF2-40B4-BE49-F238E27FC236}">
                <a16:creationId xmlns:a16="http://schemas.microsoft.com/office/drawing/2014/main" id="{A63F3BE0-770C-570E-D8B1-93312420E62A}"/>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7" name="Attēls 6">
            <a:extLst>
              <a:ext uri="{FF2B5EF4-FFF2-40B4-BE49-F238E27FC236}">
                <a16:creationId xmlns:a16="http://schemas.microsoft.com/office/drawing/2014/main" id="{8E8C8B9D-23EE-4438-9356-3C420B74F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8" name="TextBox 7">
            <a:extLst>
              <a:ext uri="{FF2B5EF4-FFF2-40B4-BE49-F238E27FC236}">
                <a16:creationId xmlns:a16="http://schemas.microsoft.com/office/drawing/2014/main" id="{534C1FC3-D37B-A816-A76F-D71DC048A003}"/>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vienreizējie pasākumi</a:t>
            </a:r>
          </a:p>
        </p:txBody>
      </p:sp>
      <p:sp>
        <p:nvSpPr>
          <p:cNvPr id="9" name="Taisnstūris: ar noapaļotiem stūriem 8">
            <a:extLst>
              <a:ext uri="{FF2B5EF4-FFF2-40B4-BE49-F238E27FC236}">
                <a16:creationId xmlns:a16="http://schemas.microsoft.com/office/drawing/2014/main" id="{BC5D09BD-10D1-B5B1-9217-F1CC4625457C}"/>
              </a:ext>
            </a:extLst>
          </p:cNvPr>
          <p:cNvSpPr/>
          <p:nvPr/>
        </p:nvSpPr>
        <p:spPr>
          <a:xfrm>
            <a:off x="720211" y="1698087"/>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E7027069-B86A-A8BD-5B11-C6D428A5A7E7}"/>
              </a:ext>
            </a:extLst>
          </p:cNvPr>
          <p:cNvSpPr txBox="1"/>
          <p:nvPr/>
        </p:nvSpPr>
        <p:spPr>
          <a:xfrm>
            <a:off x="752870" y="1665273"/>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2</a:t>
            </a:r>
            <a:endParaRPr lang="en-GB" sz="4000" dirty="0">
              <a:solidFill>
                <a:schemeClr val="bg1"/>
              </a:solidFill>
              <a:latin typeface="Arial Black" panose="020B0A04020102020204" pitchFamily="34" charset="0"/>
            </a:endParaRPr>
          </a:p>
        </p:txBody>
      </p:sp>
      <p:sp>
        <p:nvSpPr>
          <p:cNvPr id="11" name="Satura vietturis 2">
            <a:extLst>
              <a:ext uri="{FF2B5EF4-FFF2-40B4-BE49-F238E27FC236}">
                <a16:creationId xmlns:a16="http://schemas.microsoft.com/office/drawing/2014/main" id="{E3C8EE60-ABBD-B59A-2EEE-6858D7CC1134}"/>
              </a:ext>
            </a:extLst>
          </p:cNvPr>
          <p:cNvSpPr txBox="1">
            <a:spLocks/>
          </p:cNvSpPr>
          <p:nvPr/>
        </p:nvSpPr>
        <p:spPr>
          <a:xfrm>
            <a:off x="1567544" y="1806824"/>
            <a:ext cx="9904245" cy="4247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KNAB informāciju tehnoloģiju nodrošinājuma stiprināšana</a:t>
            </a:r>
          </a:p>
        </p:txBody>
      </p:sp>
      <p:graphicFrame>
        <p:nvGraphicFramePr>
          <p:cNvPr id="12" name="Tabula 11">
            <a:extLst>
              <a:ext uri="{FF2B5EF4-FFF2-40B4-BE49-F238E27FC236}">
                <a16:creationId xmlns:a16="http://schemas.microsoft.com/office/drawing/2014/main" id="{E96F5F53-233A-E22E-A5DE-E4F9AE5CB497}"/>
              </a:ext>
            </a:extLst>
          </p:cNvPr>
          <p:cNvGraphicFramePr>
            <a:graphicFrameLocks noGrp="1"/>
          </p:cNvGraphicFramePr>
          <p:nvPr>
            <p:extLst>
              <p:ext uri="{D42A27DB-BD31-4B8C-83A1-F6EECF244321}">
                <p14:modId xmlns:p14="http://schemas.microsoft.com/office/powerpoint/2010/main" val="3351717901"/>
              </p:ext>
            </p:extLst>
          </p:nvPr>
        </p:nvGraphicFramePr>
        <p:xfrm>
          <a:off x="1632860" y="2608263"/>
          <a:ext cx="9241968" cy="1439549"/>
        </p:xfrm>
        <a:graphic>
          <a:graphicData uri="http://schemas.openxmlformats.org/drawingml/2006/table">
            <a:tbl>
              <a:tblPr>
                <a:tableStyleId>{5C22544A-7EE6-4342-B048-85BDC9FD1C3A}</a:tableStyleId>
              </a:tblPr>
              <a:tblGrid>
                <a:gridCol w="1436912">
                  <a:extLst>
                    <a:ext uri="{9D8B030D-6E8A-4147-A177-3AD203B41FA5}">
                      <a16:colId xmlns:a16="http://schemas.microsoft.com/office/drawing/2014/main" val="318205456"/>
                    </a:ext>
                  </a:extLst>
                </a:gridCol>
                <a:gridCol w="1491343">
                  <a:extLst>
                    <a:ext uri="{9D8B030D-6E8A-4147-A177-3AD203B41FA5}">
                      <a16:colId xmlns:a16="http://schemas.microsoft.com/office/drawing/2014/main" val="2508602576"/>
                    </a:ext>
                  </a:extLst>
                </a:gridCol>
                <a:gridCol w="1491343">
                  <a:extLst>
                    <a:ext uri="{9D8B030D-6E8A-4147-A177-3AD203B41FA5}">
                      <a16:colId xmlns:a16="http://schemas.microsoft.com/office/drawing/2014/main" val="2239403469"/>
                    </a:ext>
                  </a:extLst>
                </a:gridCol>
                <a:gridCol w="1741714">
                  <a:extLst>
                    <a:ext uri="{9D8B030D-6E8A-4147-A177-3AD203B41FA5}">
                      <a16:colId xmlns:a16="http://schemas.microsoft.com/office/drawing/2014/main" val="1587884069"/>
                    </a:ext>
                  </a:extLst>
                </a:gridCol>
                <a:gridCol w="1540328">
                  <a:extLst>
                    <a:ext uri="{9D8B030D-6E8A-4147-A177-3AD203B41FA5}">
                      <a16:colId xmlns:a16="http://schemas.microsoft.com/office/drawing/2014/main" val="3354563672"/>
                    </a:ext>
                  </a:extLst>
                </a:gridCol>
                <a:gridCol w="1540328">
                  <a:extLst>
                    <a:ext uri="{9D8B030D-6E8A-4147-A177-3AD203B41FA5}">
                      <a16:colId xmlns:a16="http://schemas.microsoft.com/office/drawing/2014/main" val="2194712546"/>
                    </a:ext>
                  </a:extLst>
                </a:gridCol>
              </a:tblGrid>
              <a:tr h="1201424">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2024.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2025.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2026. gads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Turpmākā laikposmā līdz pasākuma pabeigšanai (ja tas ir terminēts)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tc>
                  <a:txBody>
                    <a:bodyPr/>
                    <a:lstStyle/>
                    <a:p>
                      <a:pPr algn="ctr" fontAlgn="ctr"/>
                      <a:r>
                        <a:rPr lang="lv-LV" sz="1500" u="none" strike="noStrike" dirty="0">
                          <a:solidFill>
                            <a:schemeClr val="bg1"/>
                          </a:solidFill>
                          <a:effectLst/>
                          <a:latin typeface="Verdana" panose="020B0604030504040204" pitchFamily="34" charset="0"/>
                          <a:ea typeface="Verdana" panose="020B0604030504040204" pitchFamily="34" charset="0"/>
                        </a:rPr>
                        <a:t>Turpmāk katru gadu (ja pasākums nav terminēts)</a:t>
                      </a:r>
                      <a:endParaRPr lang="lv-LV"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tc>
                  <a:txBody>
                    <a:bodyPr/>
                    <a:lstStyle/>
                    <a:p>
                      <a:pPr algn="ctr" fontAlgn="ctr"/>
                      <a:r>
                        <a:rPr lang="pt-BR" sz="1500" u="none" strike="noStrike" dirty="0">
                          <a:solidFill>
                            <a:schemeClr val="bg1"/>
                          </a:solidFill>
                          <a:effectLst/>
                          <a:latin typeface="Verdana" panose="020B0604030504040204" pitchFamily="34" charset="0"/>
                          <a:ea typeface="Verdana" panose="020B0604030504040204" pitchFamily="34" charset="0"/>
                        </a:rPr>
                        <a:t>Pasākuma pabeigšanas gads (ja tas ir terminēts)</a:t>
                      </a:r>
                      <a:endParaRPr lang="pt-BR" sz="1500" b="1"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solidFill>
                      <a:schemeClr val="bg1">
                        <a:lumMod val="50000"/>
                      </a:schemeClr>
                    </a:solidFill>
                  </a:tcPr>
                </a:tc>
                <a:extLst>
                  <a:ext uri="{0D108BD9-81ED-4DB2-BD59-A6C34878D82A}">
                    <a16:rowId xmlns:a16="http://schemas.microsoft.com/office/drawing/2014/main" val="591879700"/>
                  </a:ext>
                </a:extLst>
              </a:tr>
              <a:tr h="207142">
                <a:tc>
                  <a:txBody>
                    <a:bodyPr/>
                    <a:lstStyle/>
                    <a:p>
                      <a:pPr algn="ctr" fontAlgn="ctr"/>
                      <a:r>
                        <a:rPr lang="lv-LV" sz="1500" u="none" strike="noStrike" dirty="0">
                          <a:effectLst/>
                          <a:latin typeface="Verdana" panose="020B0604030504040204" pitchFamily="34" charset="0"/>
                          <a:ea typeface="Verdana" panose="020B0604030504040204" pitchFamily="34" charset="0"/>
                        </a:rPr>
                        <a:t>138 545</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R w="6350"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2024</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4160781684"/>
                  </a:ext>
                </a:extLst>
              </a:tr>
            </a:tbl>
          </a:graphicData>
        </a:graphic>
      </p:graphicFrame>
      <p:sp>
        <p:nvSpPr>
          <p:cNvPr id="13" name="TextBox 12">
            <a:extLst>
              <a:ext uri="{FF2B5EF4-FFF2-40B4-BE49-F238E27FC236}">
                <a16:creationId xmlns:a16="http://schemas.microsoft.com/office/drawing/2014/main" id="{4AEDE595-D8A2-E95F-B4E6-F91E6AAD9804}"/>
              </a:ext>
            </a:extLst>
          </p:cNvPr>
          <p:cNvSpPr txBox="1"/>
          <p:nvPr/>
        </p:nvSpPr>
        <p:spPr>
          <a:xfrm>
            <a:off x="1632860" y="4484064"/>
            <a:ext cx="9329054" cy="1831271"/>
          </a:xfrm>
          <a:prstGeom prst="rect">
            <a:avLst/>
          </a:prstGeom>
          <a:noFill/>
        </p:spPr>
        <p:txBody>
          <a:bodyPr wrap="square">
            <a:spAutoFit/>
          </a:bodyPr>
          <a:lstStyle/>
          <a:p>
            <a:pPr marL="285750" indent="-285750">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Mērķis - stiprināt KNAB kapacitāti, uzlabojot informāciju tehnoloģiju nodrošinājumu izmeklēšanas, operatīvās darbības un analītisko funkciju veikšanai.</a:t>
            </a:r>
          </a:p>
          <a:p>
            <a:pPr marL="285750" indent="-285750">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Nodrošināta KNAB novecojušās IT infrastruktūras nomaiņa: lenšu rezerves kopiju veidošanas iekārta, rezerves kopiju serveris, divi klasificētas vides serveri, divi DMZ vides serveri, divi iekšējā tīkla serveri. </a:t>
            </a:r>
          </a:p>
        </p:txBody>
      </p:sp>
    </p:spTree>
    <p:extLst>
      <p:ext uri="{BB962C8B-B14F-4D97-AF65-F5344CB8AC3E}">
        <p14:creationId xmlns:p14="http://schemas.microsoft.com/office/powerpoint/2010/main" val="359537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4B401639-0779-BB85-264F-90316543E70A}"/>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7984B48F-7B43-3298-2F0F-B4EF581D67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17E2E749-F894-C3EE-2705-7A610D53841F}"/>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iesaiste projektos</a:t>
            </a:r>
          </a:p>
        </p:txBody>
      </p:sp>
      <p:sp>
        <p:nvSpPr>
          <p:cNvPr id="8" name="TextBox 7">
            <a:extLst>
              <a:ext uri="{FF2B5EF4-FFF2-40B4-BE49-F238E27FC236}">
                <a16:creationId xmlns:a16="http://schemas.microsoft.com/office/drawing/2014/main" id="{F75BF58F-EFED-FFEE-C134-B0242943A8C2}"/>
              </a:ext>
            </a:extLst>
          </p:cNvPr>
          <p:cNvSpPr txBox="1"/>
          <p:nvPr/>
        </p:nvSpPr>
        <p:spPr>
          <a:xfrm>
            <a:off x="702418" y="1606864"/>
            <a:ext cx="10542523" cy="1200329"/>
          </a:xfrm>
          <a:prstGeom prst="rect">
            <a:avLst/>
          </a:prstGeom>
          <a:noFill/>
        </p:spPr>
        <p:txBody>
          <a:bodyPr wrap="square">
            <a:spAutoFit/>
          </a:bodyPr>
          <a:lstStyle/>
          <a:p>
            <a:pPr algn="just">
              <a:spcBef>
                <a:spcPts val="600"/>
              </a:spcBef>
              <a:spcAft>
                <a:spcPts val="600"/>
              </a:spcAft>
            </a:pPr>
            <a:r>
              <a:rPr lang="lv-LV" b="1" u="none" strike="noStrike" baseline="0" dirty="0">
                <a:latin typeface="Verdana" panose="020B0604030504040204" pitchFamily="34" charset="0"/>
                <a:ea typeface="Verdana" panose="020B0604030504040204" pitchFamily="34" charset="0"/>
              </a:rPr>
              <a:t>Eiropas Ekonomikas zonas finanšu instrumenta 2014.–2021. gada </a:t>
            </a:r>
            <a:r>
              <a:rPr lang="lv-LV" u="none" strike="noStrike" baseline="0" dirty="0">
                <a:latin typeface="Verdana" panose="020B0604030504040204" pitchFamily="34" charset="0"/>
                <a:ea typeface="Verdana" panose="020B0604030504040204" pitchFamily="34" charset="0"/>
              </a:rPr>
              <a:t>perioda programmas “Starptautiskā policijas sadarbība un noziedzības apkarošana</a:t>
            </a:r>
            <a:r>
              <a:rPr lang="lv-LV" dirty="0">
                <a:latin typeface="Verdana" panose="020B0604030504040204" pitchFamily="34" charset="0"/>
                <a:ea typeface="Verdana" panose="020B0604030504040204" pitchFamily="34" charset="0"/>
              </a:rPr>
              <a:t>”</a:t>
            </a:r>
            <a:r>
              <a:rPr lang="lv-LV" u="none" strike="noStrike" baseline="0" dirty="0">
                <a:latin typeface="Verdana" panose="020B0604030504040204" pitchFamily="34" charset="0"/>
                <a:ea typeface="Verdana" panose="020B0604030504040204" pitchFamily="34" charset="0"/>
              </a:rPr>
              <a:t> ietvaros 2020. gadā uzsākts</a:t>
            </a:r>
            <a:r>
              <a:rPr lang="lv-LV" b="1" u="none" strike="noStrike" baseline="0" dirty="0">
                <a:latin typeface="Verdana" panose="020B0604030504040204" pitchFamily="34" charset="0"/>
                <a:ea typeface="Verdana" panose="020B0604030504040204" pitchFamily="34" charset="0"/>
              </a:rPr>
              <a:t> projekts “Atbalsts trauksmes celšanas sistēmas izveidei Latvijā</a:t>
            </a:r>
            <a:r>
              <a:rPr lang="lv-LV" b="1" dirty="0">
                <a:latin typeface="Verdana" panose="020B0604030504040204" pitchFamily="34" charset="0"/>
                <a:ea typeface="Verdana" panose="020B0604030504040204" pitchFamily="34" charset="0"/>
              </a:rPr>
              <a:t>”. </a:t>
            </a:r>
            <a:r>
              <a:rPr lang="lv-LV" dirty="0">
                <a:latin typeface="Verdana" panose="020B0604030504040204" pitchFamily="34" charset="0"/>
                <a:ea typeface="Verdana" panose="020B0604030504040204" pitchFamily="34" charset="0"/>
              </a:rPr>
              <a:t>Projekta termiņš pagarināts līdz 2024. gada aprīlim.</a:t>
            </a:r>
            <a:endParaRPr lang="lv-LV" u="none" strike="noStrike" baseline="0" dirty="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1E998632-BB81-35DF-99D0-448EA14E6BA1}"/>
              </a:ext>
            </a:extLst>
          </p:cNvPr>
          <p:cNvSpPr txBox="1"/>
          <p:nvPr/>
        </p:nvSpPr>
        <p:spPr>
          <a:xfrm>
            <a:off x="702418" y="3148157"/>
            <a:ext cx="4686011" cy="3600986"/>
          </a:xfrm>
          <a:prstGeom prst="rect">
            <a:avLst/>
          </a:prstGeom>
          <a:noFill/>
        </p:spPr>
        <p:txBody>
          <a:bodyPr wrap="square">
            <a:spAutoFit/>
          </a:bodyPr>
          <a:lstStyle/>
          <a:p>
            <a:pPr>
              <a:spcBef>
                <a:spcPts val="600"/>
              </a:spcBef>
              <a:spcAft>
                <a:spcPts val="600"/>
              </a:spcAft>
            </a:pPr>
            <a:r>
              <a:rPr lang="sv-SE" sz="1800" dirty="0">
                <a:solidFill>
                  <a:srgbClr val="000000"/>
                </a:solidFill>
                <a:latin typeface="Verdana" panose="020B0604030504040204" pitchFamily="34" charset="0"/>
                <a:ea typeface="Verdana" panose="020B0604030504040204" pitchFamily="34" charset="0"/>
              </a:rPr>
              <a:t>Projekta kopējās attiecināmās izmaksas ir 650 000 e</a:t>
            </a:r>
            <a:r>
              <a:rPr lang="lv-LV" sz="1800" dirty="0">
                <a:solidFill>
                  <a:srgbClr val="000000"/>
                </a:solidFill>
                <a:latin typeface="Verdana" panose="020B0604030504040204" pitchFamily="34" charset="0"/>
                <a:ea typeface="Verdana" panose="020B0604030504040204" pitchFamily="34" charset="0"/>
              </a:rPr>
              <a:t>i</a:t>
            </a:r>
            <a:r>
              <a:rPr lang="sv-SE" sz="1800" dirty="0">
                <a:solidFill>
                  <a:srgbClr val="000000"/>
                </a:solidFill>
                <a:latin typeface="Verdana" panose="020B0604030504040204" pitchFamily="34" charset="0"/>
                <a:ea typeface="Verdana" panose="020B0604030504040204" pitchFamily="34" charset="0"/>
              </a:rPr>
              <a:t>ro</a:t>
            </a:r>
            <a:r>
              <a:rPr lang="sv-SE" sz="1800" i="1" dirty="0">
                <a:solidFill>
                  <a:srgbClr val="000000"/>
                </a:solidFill>
                <a:latin typeface="Verdana" panose="020B0604030504040204" pitchFamily="34" charset="0"/>
                <a:ea typeface="Verdana" panose="020B0604030504040204" pitchFamily="34" charset="0"/>
              </a:rPr>
              <a:t>,</a:t>
            </a:r>
            <a:r>
              <a:rPr lang="lv-LV" sz="1800" i="1" dirty="0">
                <a:solidFill>
                  <a:srgbClr val="000000"/>
                </a:solidFill>
                <a:latin typeface="Verdana" panose="020B0604030504040204" pitchFamily="34" charset="0"/>
                <a:ea typeface="Verdana" panose="020B0604030504040204" pitchFamily="34" charset="0"/>
              </a:rPr>
              <a:t> </a:t>
            </a:r>
            <a:r>
              <a:rPr lang="sv-SE" sz="1800" dirty="0">
                <a:solidFill>
                  <a:srgbClr val="000000"/>
                </a:solidFill>
                <a:latin typeface="Verdana" panose="020B0604030504040204" pitchFamily="34" charset="0"/>
                <a:ea typeface="Verdana" panose="020B0604030504040204" pitchFamily="34" charset="0"/>
              </a:rPr>
              <a:t>t.s</a:t>
            </a:r>
            <a:r>
              <a:rPr lang="lv-LV" sz="1800" dirty="0">
                <a:solidFill>
                  <a:srgbClr val="000000"/>
                </a:solidFill>
                <a:latin typeface="Verdana" panose="020B0604030504040204" pitchFamily="34" charset="0"/>
                <a:ea typeface="Verdana" panose="020B0604030504040204" pitchFamily="34" charset="0"/>
              </a:rPr>
              <a:t>k.:</a:t>
            </a:r>
          </a:p>
          <a:p>
            <a:pPr marL="742950" lvl="1" indent="-285750">
              <a:spcBef>
                <a:spcPts val="600"/>
              </a:spcBef>
              <a:buClr>
                <a:srgbClr val="993333"/>
              </a:buClr>
              <a:buFont typeface="Arial" panose="020B0604020202020204" pitchFamily="34" charset="0"/>
              <a:buChar char="•"/>
            </a:pPr>
            <a:r>
              <a:rPr lang="pt-BR" dirty="0">
                <a:latin typeface="Verdana" panose="020B0604030504040204" pitchFamily="34" charset="0"/>
                <a:ea typeface="Verdana" panose="020B0604030504040204" pitchFamily="34" charset="0"/>
              </a:rPr>
              <a:t>Eiropas Ekonomikas zonas finanšu</a:t>
            </a:r>
            <a:r>
              <a:rPr lang="lv-LV" dirty="0">
                <a:latin typeface="Verdana" panose="020B0604030504040204" pitchFamily="34" charset="0"/>
                <a:ea typeface="Verdana" panose="020B0604030504040204" pitchFamily="34" charset="0"/>
              </a:rPr>
              <a:t> </a:t>
            </a:r>
            <a:r>
              <a:rPr lang="pt-BR" dirty="0">
                <a:latin typeface="Verdana" panose="020B0604030504040204" pitchFamily="34" charset="0"/>
                <a:ea typeface="Verdana" panose="020B0604030504040204" pitchFamily="34" charset="0"/>
              </a:rPr>
              <a:t>instrumenta finansējums 85</a:t>
            </a:r>
            <a:r>
              <a:rPr lang="lv-LV" dirty="0">
                <a:latin typeface="Verdana" panose="020B0604030504040204" pitchFamily="34" charset="0"/>
                <a:ea typeface="Verdana" panose="020B0604030504040204" pitchFamily="34" charset="0"/>
              </a:rPr>
              <a:t> </a:t>
            </a:r>
            <a:r>
              <a:rPr lang="pt-BR" dirty="0">
                <a:latin typeface="Verdana" panose="020B0604030504040204" pitchFamily="34" charset="0"/>
                <a:ea typeface="Verdana" panose="020B0604030504040204" pitchFamily="34" charset="0"/>
              </a:rPr>
              <a:t>% jeb</a:t>
            </a:r>
            <a:r>
              <a:rPr lang="lv-LV" dirty="0">
                <a:latin typeface="Verdana" panose="020B0604030504040204" pitchFamily="34" charset="0"/>
                <a:ea typeface="Verdana" panose="020B0604030504040204" pitchFamily="34" charset="0"/>
              </a:rPr>
              <a:t> </a:t>
            </a:r>
            <a:br>
              <a:rPr lang="lv-LV" dirty="0">
                <a:latin typeface="Verdana" panose="020B0604030504040204" pitchFamily="34" charset="0"/>
                <a:ea typeface="Verdana" panose="020B0604030504040204" pitchFamily="34" charset="0"/>
              </a:rPr>
            </a:br>
            <a:r>
              <a:rPr lang="pt-BR" dirty="0">
                <a:latin typeface="Verdana" panose="020B0604030504040204" pitchFamily="34" charset="0"/>
                <a:ea typeface="Verdana" panose="020B0604030504040204" pitchFamily="34" charset="0"/>
              </a:rPr>
              <a:t>552 500 </a:t>
            </a:r>
            <a:r>
              <a:rPr lang="lv-LV" dirty="0">
                <a:latin typeface="Verdana" panose="020B0604030504040204" pitchFamily="34" charset="0"/>
                <a:ea typeface="Verdana" panose="020B0604030504040204" pitchFamily="34" charset="0"/>
              </a:rPr>
              <a:t>eiro</a:t>
            </a:r>
            <a:r>
              <a:rPr lang="pt-BR" i="1" dirty="0">
                <a:latin typeface="Verdana" panose="020B0604030504040204" pitchFamily="34" charset="0"/>
                <a:ea typeface="Verdana" panose="020B0604030504040204" pitchFamily="34" charset="0"/>
              </a:rPr>
              <a:t>;</a:t>
            </a:r>
            <a:endParaRPr lang="lv-LV" i="1" dirty="0">
              <a:latin typeface="Verdana" panose="020B0604030504040204" pitchFamily="34" charset="0"/>
              <a:ea typeface="Verdana" panose="020B0604030504040204" pitchFamily="34" charset="0"/>
            </a:endParaRPr>
          </a:p>
          <a:p>
            <a:pPr marL="742950" lvl="1" indent="-285750">
              <a:spcBef>
                <a:spcPts val="600"/>
              </a:spcBef>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valsts budžeta līdzfinansējums 15 % jeb 97 500 eiro</a:t>
            </a:r>
            <a:r>
              <a:rPr lang="lv-LV" i="1" dirty="0">
                <a:latin typeface="Verdana" panose="020B0604030504040204" pitchFamily="34" charset="0"/>
                <a:ea typeface="Verdana" panose="020B0604030504040204" pitchFamily="34" charset="0"/>
              </a:rPr>
              <a:t>.</a:t>
            </a:r>
          </a:p>
          <a:p>
            <a:pPr>
              <a:spcBef>
                <a:spcPts val="600"/>
              </a:spcBef>
              <a:spcAft>
                <a:spcPts val="600"/>
              </a:spcAft>
            </a:pPr>
            <a:r>
              <a:rPr lang="lv-LV" sz="1800" dirty="0">
                <a:latin typeface="Verdana" panose="020B0604030504040204" pitchFamily="34" charset="0"/>
                <a:ea typeface="Verdana" panose="020B0604030504040204" pitchFamily="34" charset="0"/>
              </a:rPr>
              <a:t> </a:t>
            </a:r>
            <a:endParaRPr lang="lv-LV" dirty="0">
              <a:latin typeface="Verdana" panose="020B0604030504040204" pitchFamily="34" charset="0"/>
              <a:ea typeface="Verdana" panose="020B0604030504040204" pitchFamily="34" charset="0"/>
            </a:endParaRPr>
          </a:p>
          <a:p>
            <a:pPr>
              <a:spcBef>
                <a:spcPts val="600"/>
              </a:spcBef>
              <a:spcAft>
                <a:spcPts val="600"/>
              </a:spcAft>
            </a:pPr>
            <a:r>
              <a:rPr lang="lv-LV" sz="1800" dirty="0">
                <a:latin typeface="Verdana" panose="020B0604030504040204" pitchFamily="34" charset="0"/>
                <a:ea typeface="Verdana" panose="020B0604030504040204" pitchFamily="34" charset="0"/>
              </a:rPr>
              <a:t>Līdz 2023. gada novembrim projekta īstenošanai izlietoti 391 tūkst. eiro.</a:t>
            </a:r>
            <a:endParaRPr lang="en-GB" dirty="0"/>
          </a:p>
        </p:txBody>
      </p:sp>
      <p:cxnSp>
        <p:nvCxnSpPr>
          <p:cNvPr id="12" name="Taisns savienotājs 11">
            <a:extLst>
              <a:ext uri="{FF2B5EF4-FFF2-40B4-BE49-F238E27FC236}">
                <a16:creationId xmlns:a16="http://schemas.microsoft.com/office/drawing/2014/main" id="{87157682-4071-E9E9-60E9-5BE181DBBD6C}"/>
              </a:ext>
            </a:extLst>
          </p:cNvPr>
          <p:cNvCxnSpPr/>
          <p:nvPr/>
        </p:nvCxnSpPr>
        <p:spPr>
          <a:xfrm>
            <a:off x="5954486" y="3148157"/>
            <a:ext cx="0" cy="3209100"/>
          </a:xfrm>
          <a:prstGeom prst="line">
            <a:avLst/>
          </a:prstGeom>
          <a:ln>
            <a:solidFill>
              <a:srgbClr val="993333"/>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2BE0E80-D627-00E0-73A9-CDB78125D8B7}"/>
              </a:ext>
            </a:extLst>
          </p:cNvPr>
          <p:cNvSpPr txBox="1"/>
          <p:nvPr/>
        </p:nvSpPr>
        <p:spPr>
          <a:xfrm>
            <a:off x="6520544" y="3148154"/>
            <a:ext cx="4331941" cy="3046988"/>
          </a:xfrm>
          <a:prstGeom prst="rect">
            <a:avLst/>
          </a:prstGeom>
          <a:noFill/>
        </p:spPr>
        <p:txBody>
          <a:bodyPr wrap="square">
            <a:spAutoFit/>
          </a:bodyPr>
          <a:lstStyle/>
          <a:p>
            <a:pPr algn="just" rtl="0">
              <a:spcBef>
                <a:spcPts val="1200"/>
              </a:spcBef>
              <a:spcAft>
                <a:spcPts val="600"/>
              </a:spcAft>
            </a:pPr>
            <a:r>
              <a:rPr lang="lv-LV" sz="1800" b="0" i="0" u="none" strike="noStrike" baseline="0" dirty="0">
                <a:solidFill>
                  <a:srgbClr val="000000"/>
                </a:solidFill>
                <a:latin typeface="Verdana" panose="020B0604030504040204" pitchFamily="34" charset="0"/>
                <a:ea typeface="Verdana" panose="020B0604030504040204" pitchFamily="34" charset="0"/>
              </a:rPr>
              <a:t>Galvenās aktivitātes:</a:t>
            </a:r>
          </a:p>
          <a:p>
            <a:pPr marL="285750" indent="-285750" rtl="0">
              <a:spcBef>
                <a:spcPts val="600"/>
              </a:spcBef>
              <a:spcAft>
                <a:spcPts val="600"/>
              </a:spcAft>
              <a:buClr>
                <a:srgbClr val="993333"/>
              </a:buClr>
              <a:buFont typeface="Arial" panose="020B0604020202020204" pitchFamily="34" charset="0"/>
              <a:buChar char="•"/>
            </a:pPr>
            <a:r>
              <a:rPr lang="lv-LV" sz="1800" b="0" i="0" u="none" strike="noStrike" baseline="0" dirty="0">
                <a:solidFill>
                  <a:srgbClr val="000000"/>
                </a:solidFill>
                <a:latin typeface="Verdana" panose="020B0604030504040204" pitchFamily="34" charset="0"/>
                <a:ea typeface="Verdana" panose="020B0604030504040204" pitchFamily="34" charset="0"/>
              </a:rPr>
              <a:t>tiešsaistes ziņošanas platformas auditācijas funkcionalitātes ieviešana</a:t>
            </a:r>
            <a:r>
              <a:rPr lang="lv-LV" dirty="0">
                <a:solidFill>
                  <a:srgbClr val="000000"/>
                </a:solidFill>
                <a:latin typeface="Verdana" panose="020B0604030504040204" pitchFamily="34" charset="0"/>
                <a:ea typeface="Verdana" panose="020B0604030504040204" pitchFamily="34" charset="0"/>
              </a:rPr>
              <a:t>;</a:t>
            </a:r>
            <a:endParaRPr lang="lv-LV" sz="1800" b="0" i="0" u="none" strike="noStrike" baseline="0" dirty="0">
              <a:solidFill>
                <a:srgbClr val="000000"/>
              </a:solidFill>
              <a:latin typeface="Verdana" panose="020B0604030504040204" pitchFamily="34" charset="0"/>
              <a:ea typeface="Verdana" panose="020B0604030504040204" pitchFamily="34" charset="0"/>
            </a:endParaRPr>
          </a:p>
          <a:p>
            <a:pPr marL="285750" indent="-285750" rtl="0">
              <a:spcBef>
                <a:spcPts val="600"/>
              </a:spcBef>
              <a:spcAft>
                <a:spcPts val="600"/>
              </a:spcAft>
              <a:buClr>
                <a:srgbClr val="993333"/>
              </a:buClr>
              <a:buFont typeface="Arial" panose="020B0604020202020204" pitchFamily="34" charset="0"/>
              <a:buChar char="•"/>
            </a:pPr>
            <a:r>
              <a:rPr lang="lv-LV" sz="1800" b="0" i="0" u="none" strike="noStrike" baseline="0" dirty="0">
                <a:solidFill>
                  <a:srgbClr val="000000"/>
                </a:solidFill>
                <a:latin typeface="Verdana" panose="020B0604030504040204" pitchFamily="34" charset="0"/>
                <a:ea typeface="Verdana" panose="020B0604030504040204" pitchFamily="34" charset="0"/>
              </a:rPr>
              <a:t>otrās KNAB sociālās kampaņas </a:t>
            </a:r>
            <a:r>
              <a:rPr lang="lv-LV" dirty="0">
                <a:solidFill>
                  <a:srgbClr val="000000"/>
                </a:solidFill>
                <a:latin typeface="Verdana" panose="020B0604030504040204" pitchFamily="34" charset="0"/>
                <a:ea typeface="Verdana" panose="020B0604030504040204" pitchFamily="34" charset="0"/>
              </a:rPr>
              <a:t>un trešās socioloģiskās aptaujas īstenošana</a:t>
            </a:r>
            <a:r>
              <a:rPr lang="lv-LV" sz="1800" b="0" i="0" u="none" strike="noStrike" baseline="0" dirty="0">
                <a:solidFill>
                  <a:srgbClr val="000000"/>
                </a:solidFill>
                <a:latin typeface="Verdana" panose="020B0604030504040204" pitchFamily="34" charset="0"/>
                <a:ea typeface="Verdana" panose="020B0604030504040204" pitchFamily="34" charset="0"/>
              </a:rPr>
              <a:t>;</a:t>
            </a:r>
          </a:p>
          <a:p>
            <a:pPr marL="285750" indent="-285750" rtl="0">
              <a:spcBef>
                <a:spcPts val="600"/>
              </a:spcBef>
              <a:spcAft>
                <a:spcPts val="600"/>
              </a:spcAft>
              <a:buClr>
                <a:srgbClr val="993333"/>
              </a:buClr>
              <a:buFont typeface="Arial" panose="020B0604020202020204" pitchFamily="34" charset="0"/>
              <a:buChar char="•"/>
            </a:pPr>
            <a:r>
              <a:rPr lang="lv-LV" sz="1800" dirty="0">
                <a:solidFill>
                  <a:srgbClr val="000000"/>
                </a:solidFill>
                <a:latin typeface="Verdana" panose="020B0604030504040204" pitchFamily="34" charset="0"/>
                <a:ea typeface="Verdana" panose="020B0604030504040204" pitchFamily="34" charset="0"/>
              </a:rPr>
              <a:t>p</a:t>
            </a:r>
            <a:r>
              <a:rPr lang="lv-LV" sz="1800" b="0" i="0" u="none" strike="noStrike" baseline="0" dirty="0">
                <a:solidFill>
                  <a:srgbClr val="000000"/>
                </a:solidFill>
                <a:latin typeface="Verdana" panose="020B0604030504040204" pitchFamily="34" charset="0"/>
                <a:ea typeface="Verdana" panose="020B0604030504040204" pitchFamily="34" charset="0"/>
              </a:rPr>
              <a:t>lānotās mācības un pieredzes apmaiņas vizītes</a:t>
            </a:r>
            <a:r>
              <a:rPr lang="lv-LV" sz="1800" b="0" i="1" u="none" strike="noStrike" baseline="0" dirty="0">
                <a:solidFill>
                  <a:srgbClr val="000000"/>
                </a:solidFill>
                <a:latin typeface="Verdana" panose="020B0604030504040204" pitchFamily="34" charset="0"/>
                <a:ea typeface="Verdana" panose="020B0604030504040204" pitchFamily="34" charset="0"/>
              </a:rPr>
              <a:t>.</a:t>
            </a:r>
            <a:endParaRPr lang="lv-LV"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01396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DD0F461E-C8FE-FC54-FCA5-7C1378ED58C1}"/>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BA82C53B-CC5C-5CE0-7FFE-3DF0081872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FD687052-8A3B-2587-EA60-8395D10DF7C6}"/>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iesaiste projektos</a:t>
            </a:r>
          </a:p>
        </p:txBody>
      </p:sp>
      <p:sp>
        <p:nvSpPr>
          <p:cNvPr id="7" name="TextBox 6">
            <a:extLst>
              <a:ext uri="{FF2B5EF4-FFF2-40B4-BE49-F238E27FC236}">
                <a16:creationId xmlns:a16="http://schemas.microsoft.com/office/drawing/2014/main" id="{46297640-0D04-F2AA-2B68-876CFF5FE81A}"/>
              </a:ext>
            </a:extLst>
          </p:cNvPr>
          <p:cNvSpPr txBox="1"/>
          <p:nvPr/>
        </p:nvSpPr>
        <p:spPr>
          <a:xfrm>
            <a:off x="691532" y="2019410"/>
            <a:ext cx="10194182" cy="646331"/>
          </a:xfrm>
          <a:prstGeom prst="rect">
            <a:avLst/>
          </a:prstGeom>
          <a:noFill/>
        </p:spPr>
        <p:txBody>
          <a:bodyPr wrap="square">
            <a:spAutoFit/>
          </a:bodyPr>
          <a:lstStyle/>
          <a:p>
            <a:pPr algn="just">
              <a:spcBef>
                <a:spcPts val="600"/>
              </a:spcBef>
              <a:spcAft>
                <a:spcPts val="600"/>
              </a:spcAft>
            </a:pPr>
            <a:r>
              <a:rPr lang="lv-LV" b="1" u="none" strike="noStrike" baseline="0" dirty="0">
                <a:latin typeface="Verdana" panose="020B0604030504040204" pitchFamily="34" charset="0"/>
                <a:ea typeface="Verdana" panose="020B0604030504040204" pitchFamily="34" charset="0"/>
              </a:rPr>
              <a:t>Tieslietu ministrijas pamatbudžeta programmas “Noziedzīgi iegūtu līdzekļu konfiskācijas fonds</a:t>
            </a:r>
            <a:r>
              <a:rPr lang="lv-LV" b="1" dirty="0">
                <a:latin typeface="Verdana" panose="020B0604030504040204" pitchFamily="34" charset="0"/>
                <a:ea typeface="Verdana" panose="020B0604030504040204" pitchFamily="34" charset="0"/>
              </a:rPr>
              <a:t>”</a:t>
            </a:r>
            <a:r>
              <a:rPr lang="lv-LV" b="1" u="none" strike="noStrike" baseline="0" dirty="0">
                <a:latin typeface="Verdana" panose="020B0604030504040204" pitchFamily="34" charset="0"/>
                <a:ea typeface="Verdana" panose="020B0604030504040204" pitchFamily="34" charset="0"/>
              </a:rPr>
              <a:t>.</a:t>
            </a:r>
          </a:p>
        </p:txBody>
      </p:sp>
      <p:sp>
        <p:nvSpPr>
          <p:cNvPr id="8" name="TextBox 7">
            <a:extLst>
              <a:ext uri="{FF2B5EF4-FFF2-40B4-BE49-F238E27FC236}">
                <a16:creationId xmlns:a16="http://schemas.microsoft.com/office/drawing/2014/main" id="{C2861D0F-5E08-C558-306F-A2B4D6F27AB7}"/>
              </a:ext>
            </a:extLst>
          </p:cNvPr>
          <p:cNvSpPr txBox="1"/>
          <p:nvPr/>
        </p:nvSpPr>
        <p:spPr>
          <a:xfrm>
            <a:off x="691533" y="3138442"/>
            <a:ext cx="8506896" cy="369332"/>
          </a:xfrm>
          <a:prstGeom prst="rect">
            <a:avLst/>
          </a:prstGeom>
          <a:noFill/>
        </p:spPr>
        <p:txBody>
          <a:bodyPr wrap="square">
            <a:spAutoFit/>
          </a:bodyPr>
          <a:lstStyle/>
          <a:p>
            <a:pPr>
              <a:spcBef>
                <a:spcPts val="600"/>
              </a:spcBef>
              <a:spcAft>
                <a:spcPts val="600"/>
              </a:spcAft>
            </a:pPr>
            <a:r>
              <a:rPr lang="lv-LV" sz="1800" dirty="0">
                <a:solidFill>
                  <a:srgbClr val="000000"/>
                </a:solidFill>
                <a:latin typeface="Verdana" panose="020B0604030504040204" pitchFamily="34" charset="0"/>
                <a:ea typeface="Verdana" panose="020B0604030504040204" pitchFamily="34" charset="0"/>
              </a:rPr>
              <a:t>2023. gadā paredzēti un izlietoti </a:t>
            </a:r>
            <a:r>
              <a:rPr lang="sv-SE" sz="1800" dirty="0">
                <a:solidFill>
                  <a:srgbClr val="000000"/>
                </a:solidFill>
                <a:latin typeface="Verdana" panose="020B0604030504040204" pitchFamily="34" charset="0"/>
                <a:ea typeface="Verdana" panose="020B0604030504040204" pitchFamily="34" charset="0"/>
              </a:rPr>
              <a:t>485 tūkst. </a:t>
            </a:r>
            <a:r>
              <a:rPr lang="lv-LV" sz="1800" dirty="0">
                <a:latin typeface="Verdana" panose="020B0604030504040204" pitchFamily="34" charset="0"/>
                <a:ea typeface="Verdana" panose="020B0604030504040204" pitchFamily="34" charset="0"/>
              </a:rPr>
              <a:t>eiro.</a:t>
            </a:r>
            <a:endParaRPr lang="en-GB" dirty="0"/>
          </a:p>
        </p:txBody>
      </p:sp>
      <p:sp>
        <p:nvSpPr>
          <p:cNvPr id="9" name="TextBox 8">
            <a:extLst>
              <a:ext uri="{FF2B5EF4-FFF2-40B4-BE49-F238E27FC236}">
                <a16:creationId xmlns:a16="http://schemas.microsoft.com/office/drawing/2014/main" id="{A009E4E4-8F34-3AFF-4E3A-848D3EA0CFC1}"/>
              </a:ext>
            </a:extLst>
          </p:cNvPr>
          <p:cNvSpPr txBox="1"/>
          <p:nvPr/>
        </p:nvSpPr>
        <p:spPr>
          <a:xfrm>
            <a:off x="691533" y="3611143"/>
            <a:ext cx="11097984" cy="369332"/>
          </a:xfrm>
          <a:prstGeom prst="rect">
            <a:avLst/>
          </a:prstGeom>
          <a:noFill/>
        </p:spPr>
        <p:txBody>
          <a:bodyPr wrap="square">
            <a:spAutoFit/>
          </a:bodyPr>
          <a:lstStyle/>
          <a:p>
            <a:pPr algn="just" rtl="0">
              <a:spcBef>
                <a:spcPts val="1200"/>
              </a:spcBef>
              <a:spcAft>
                <a:spcPts val="600"/>
              </a:spcAft>
            </a:pPr>
            <a:r>
              <a:rPr lang="lv-LV" sz="1800" b="0" i="0" u="none" strike="noStrike" baseline="0" dirty="0">
                <a:solidFill>
                  <a:srgbClr val="000000"/>
                </a:solidFill>
                <a:latin typeface="Verdana" panose="020B0604030504040204" pitchFamily="34" charset="0"/>
                <a:ea typeface="Verdana" panose="020B0604030504040204" pitchFamily="34" charset="0"/>
              </a:rPr>
              <a:t>Galvenā aktivitāte: </a:t>
            </a:r>
            <a:r>
              <a:rPr lang="lv-LV" sz="1800" dirty="0">
                <a:solidFill>
                  <a:srgbClr val="000000"/>
                </a:solidFill>
                <a:latin typeface="Verdana" panose="020B0604030504040204" pitchFamily="34" charset="0"/>
                <a:ea typeface="Verdana" panose="020B0604030504040204" pitchFamily="34" charset="0"/>
              </a:rPr>
              <a:t>s</a:t>
            </a:r>
            <a:r>
              <a:rPr lang="lv-LV" sz="1800" b="0" i="0" u="none" strike="noStrike" baseline="0" dirty="0">
                <a:solidFill>
                  <a:srgbClr val="000000"/>
                </a:solidFill>
                <a:latin typeface="Verdana" panose="020B0604030504040204" pitchFamily="34" charset="0"/>
                <a:ea typeface="Verdana" panose="020B0604030504040204" pitchFamily="34" charset="0"/>
              </a:rPr>
              <a:t>evišķā veidā veicamo operatīvo darbību kapacitātes palielināšana.</a:t>
            </a:r>
            <a:endParaRPr lang="lv-LV"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1304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Taisns savienotājs 7">
            <a:extLst>
              <a:ext uri="{FF2B5EF4-FFF2-40B4-BE49-F238E27FC236}">
                <a16:creationId xmlns:a16="http://schemas.microsoft.com/office/drawing/2014/main" id="{44AA4266-9286-9F76-FE3E-2B5C5762853C}"/>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9" name="Attēls 8">
            <a:extLst>
              <a:ext uri="{FF2B5EF4-FFF2-40B4-BE49-F238E27FC236}">
                <a16:creationId xmlns:a16="http://schemas.microsoft.com/office/drawing/2014/main" id="{77AA92FD-3EEF-4F81-9D52-BEB396F939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10" name="TextBox 9">
            <a:extLst>
              <a:ext uri="{FF2B5EF4-FFF2-40B4-BE49-F238E27FC236}">
                <a16:creationId xmlns:a16="http://schemas.microsoft.com/office/drawing/2014/main" id="{2FA381E1-49F8-5EB2-6046-787CBCC29478}"/>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iesaiste projektos</a:t>
            </a:r>
          </a:p>
        </p:txBody>
      </p:sp>
      <p:sp>
        <p:nvSpPr>
          <p:cNvPr id="11" name="TextBox 10">
            <a:extLst>
              <a:ext uri="{FF2B5EF4-FFF2-40B4-BE49-F238E27FC236}">
                <a16:creationId xmlns:a16="http://schemas.microsoft.com/office/drawing/2014/main" id="{56BBBDAC-30C0-46BA-DC3E-0FC0353EF438}"/>
              </a:ext>
            </a:extLst>
          </p:cNvPr>
          <p:cNvSpPr txBox="1"/>
          <p:nvPr/>
        </p:nvSpPr>
        <p:spPr>
          <a:xfrm>
            <a:off x="691532" y="1740010"/>
            <a:ext cx="10194182" cy="400110"/>
          </a:xfrm>
          <a:prstGeom prst="rect">
            <a:avLst/>
          </a:prstGeom>
          <a:noFill/>
        </p:spPr>
        <p:txBody>
          <a:bodyPr wrap="square">
            <a:spAutoFit/>
          </a:bodyPr>
          <a:lstStyle/>
          <a:p>
            <a:pPr algn="just">
              <a:spcBef>
                <a:spcPts val="600"/>
              </a:spcBef>
              <a:spcAft>
                <a:spcPts val="600"/>
              </a:spcAft>
            </a:pPr>
            <a:r>
              <a:rPr lang="lv-LV" sz="2000" b="1" u="none" strike="noStrike" baseline="0" dirty="0">
                <a:latin typeface="Verdana" panose="020B0604030504040204" pitchFamily="34" charset="0"/>
                <a:ea typeface="Verdana" panose="020B0604030504040204" pitchFamily="34" charset="0"/>
              </a:rPr>
              <a:t>Eiropas Krāpšanas apkarošanas programmas līdzfinansētie projekti</a:t>
            </a:r>
          </a:p>
        </p:txBody>
      </p:sp>
      <p:sp>
        <p:nvSpPr>
          <p:cNvPr id="13" name="TextBox 12">
            <a:extLst>
              <a:ext uri="{FF2B5EF4-FFF2-40B4-BE49-F238E27FC236}">
                <a16:creationId xmlns:a16="http://schemas.microsoft.com/office/drawing/2014/main" id="{6EB584FB-8336-D185-4ABE-F057BE22C6DF}"/>
              </a:ext>
            </a:extLst>
          </p:cNvPr>
          <p:cNvSpPr txBox="1"/>
          <p:nvPr/>
        </p:nvSpPr>
        <p:spPr>
          <a:xfrm>
            <a:off x="1153398" y="2429378"/>
            <a:ext cx="10194181" cy="3739485"/>
          </a:xfrm>
          <a:prstGeom prst="rect">
            <a:avLst/>
          </a:prstGeom>
          <a:noFill/>
        </p:spPr>
        <p:txBody>
          <a:bodyPr wrap="square">
            <a:spAutoFit/>
          </a:bodyPr>
          <a:lstStyle/>
          <a:p>
            <a:pPr marL="285750" indent="-285750">
              <a:spcBef>
                <a:spcPts val="600"/>
              </a:spcBef>
              <a:spcAft>
                <a:spcPts val="600"/>
              </a:spcAft>
              <a:buClr>
                <a:srgbClr val="993333"/>
              </a:buClr>
              <a:buSzPct val="100000"/>
              <a:buFont typeface="Arial" panose="020B0604020202020204" pitchFamily="34" charset="0"/>
              <a:buChar char="•"/>
            </a:pPr>
            <a:r>
              <a:rPr lang="lv-LV" sz="1800" b="1" i="0" u="none" strike="noStrike" baseline="0" dirty="0">
                <a:solidFill>
                  <a:srgbClr val="000000"/>
                </a:solidFill>
                <a:latin typeface="Verdana" panose="020B0604030504040204" pitchFamily="34" charset="0"/>
                <a:ea typeface="Verdana" panose="020B0604030504040204" pitchFamily="34" charset="0"/>
              </a:rPr>
              <a:t>“</a:t>
            </a:r>
            <a:r>
              <a:rPr lang="lv-LV" sz="1800" b="1" i="0" u="none" strike="noStrike" baseline="0" dirty="0" err="1">
                <a:solidFill>
                  <a:srgbClr val="000000"/>
                </a:solidFill>
                <a:latin typeface="Verdana" panose="020B0604030504040204" pitchFamily="34" charset="0"/>
                <a:ea typeface="Verdana" panose="020B0604030504040204" pitchFamily="34" charset="0"/>
              </a:rPr>
              <a:t>Advancētas</a:t>
            </a:r>
            <a:r>
              <a:rPr lang="lv-LV" sz="1800" b="1" i="0" u="none" strike="noStrike" baseline="0" dirty="0">
                <a:solidFill>
                  <a:srgbClr val="000000"/>
                </a:solidFill>
                <a:latin typeface="Verdana" panose="020B0604030504040204" pitchFamily="34" charset="0"/>
                <a:ea typeface="Verdana" panose="020B0604030504040204" pitchFamily="34" charset="0"/>
              </a:rPr>
              <a:t> digitālās </a:t>
            </a:r>
            <a:r>
              <a:rPr lang="lv-LV" b="1" dirty="0">
                <a:latin typeface="Verdana" panose="020B0604030504040204" pitchFamily="34" charset="0"/>
                <a:ea typeface="Verdana" panose="020B0604030504040204" pitchFamily="34" charset="0"/>
              </a:rPr>
              <a:t>kriminālistikas </a:t>
            </a:r>
            <a:r>
              <a:rPr lang="lv-LV" sz="1800" b="1" i="0" u="none" strike="noStrike" baseline="0" dirty="0">
                <a:solidFill>
                  <a:srgbClr val="000000"/>
                </a:solidFill>
                <a:latin typeface="Verdana" panose="020B0604030504040204" pitchFamily="34" charset="0"/>
                <a:ea typeface="Verdana" panose="020B0604030504040204" pitchFamily="34" charset="0"/>
              </a:rPr>
              <a:t>aparatūras iepirkums” (ADFH)</a:t>
            </a:r>
          </a:p>
          <a:p>
            <a:pPr>
              <a:spcBef>
                <a:spcPts val="600"/>
              </a:spcBef>
              <a:buClr>
                <a:srgbClr val="993333"/>
              </a:buClr>
              <a:buSzPct val="100000"/>
            </a:pPr>
            <a:r>
              <a:rPr lang="lv-LV" b="1" dirty="0">
                <a:solidFill>
                  <a:srgbClr val="000000"/>
                </a:solidFill>
                <a:latin typeface="Verdana" panose="020B0604030504040204" pitchFamily="34" charset="0"/>
                <a:ea typeface="Verdana" panose="020B0604030504040204" pitchFamily="34" charset="0"/>
              </a:rPr>
              <a:t>	</a:t>
            </a:r>
            <a:r>
              <a:rPr lang="lv-LV" dirty="0">
                <a:solidFill>
                  <a:srgbClr val="000000"/>
                </a:solidFill>
                <a:latin typeface="Verdana" panose="020B0604030504040204" pitchFamily="34" charset="0"/>
                <a:ea typeface="Verdana" panose="020B0604030504040204" pitchFamily="34" charset="0"/>
              </a:rPr>
              <a:t>Īstenošanā līdz 2023. gada beigām</a:t>
            </a:r>
          </a:p>
          <a:p>
            <a:pPr>
              <a:spcBef>
                <a:spcPts val="600"/>
              </a:spcBef>
              <a:buClr>
                <a:srgbClr val="993333"/>
              </a:buClr>
              <a:buSzPct val="100000"/>
            </a:pPr>
            <a:r>
              <a:rPr lang="lv-LV" b="0" i="0" u="none" strike="noStrike" baseline="0" dirty="0">
                <a:solidFill>
                  <a:srgbClr val="000000"/>
                </a:solidFill>
                <a:latin typeface="Verdana" panose="020B0604030504040204" pitchFamily="34" charset="0"/>
                <a:ea typeface="Verdana" panose="020B0604030504040204" pitchFamily="34" charset="0"/>
              </a:rPr>
              <a:t>	Kopējās izmaksas 251 017 </a:t>
            </a:r>
            <a:r>
              <a:rPr lang="lv-LV" b="0" u="none" strike="noStrike" baseline="0" dirty="0">
                <a:solidFill>
                  <a:srgbClr val="000000"/>
                </a:solidFill>
                <a:latin typeface="Verdana" panose="020B0604030504040204" pitchFamily="34" charset="0"/>
                <a:ea typeface="Verdana" panose="020B0604030504040204" pitchFamily="34" charset="0"/>
              </a:rPr>
              <a:t>eiro</a:t>
            </a:r>
            <a:endParaRPr lang="lv-LV" sz="1800" b="0" i="1" u="none" strike="noStrike" baseline="0" dirty="0">
              <a:solidFill>
                <a:srgbClr val="000000"/>
              </a:solidFill>
              <a:latin typeface="Verdana" panose="020B0604030504040204" pitchFamily="34" charset="0"/>
              <a:ea typeface="Verdana" panose="020B0604030504040204" pitchFamily="34" charset="0"/>
            </a:endParaRPr>
          </a:p>
          <a:p>
            <a:pPr marL="285750" indent="-285750" rtl="0">
              <a:spcBef>
                <a:spcPts val="1800"/>
              </a:spcBef>
              <a:spcAft>
                <a:spcPts val="600"/>
              </a:spcAft>
              <a:buClr>
                <a:srgbClr val="993333"/>
              </a:buClr>
              <a:buSzPct val="100000"/>
              <a:buFont typeface="Arial" panose="020B0604020202020204" pitchFamily="34" charset="0"/>
              <a:buChar char="•"/>
            </a:pPr>
            <a:r>
              <a:rPr lang="lv-LV" sz="1800" b="1" i="0" u="none" strike="noStrike" baseline="0" dirty="0">
                <a:solidFill>
                  <a:srgbClr val="000000"/>
                </a:solidFill>
                <a:latin typeface="Verdana" panose="020B0604030504040204" pitchFamily="34" charset="0"/>
                <a:ea typeface="Verdana" panose="020B0604030504040204" pitchFamily="34" charset="0"/>
              </a:rPr>
              <a:t>“Analītiskās kapacitātes stiprināšana” (ANCAP) </a:t>
            </a:r>
          </a:p>
          <a:p>
            <a:pPr rtl="0">
              <a:spcAft>
                <a:spcPts val="600"/>
              </a:spcAft>
              <a:buClr>
                <a:srgbClr val="993333"/>
              </a:buClr>
              <a:buSzPct val="100000"/>
            </a:pPr>
            <a:r>
              <a:rPr lang="lv-LV" dirty="0">
                <a:solidFill>
                  <a:srgbClr val="000000"/>
                </a:solidFill>
                <a:latin typeface="Verdana" panose="020B0604030504040204" pitchFamily="34" charset="0"/>
                <a:ea typeface="Verdana" panose="020B0604030504040204" pitchFamily="34" charset="0"/>
              </a:rPr>
              <a:t>	Īstenošanā līdz 2024. gada beigām</a:t>
            </a:r>
          </a:p>
          <a:p>
            <a:pPr rtl="0">
              <a:spcAft>
                <a:spcPts val="600"/>
              </a:spcAft>
              <a:buClr>
                <a:srgbClr val="993333"/>
              </a:buClr>
              <a:buSzPct val="100000"/>
            </a:pPr>
            <a:r>
              <a:rPr lang="lv-LV" sz="1800" b="1" i="0" u="none" strike="noStrike" baseline="0">
                <a:solidFill>
                  <a:srgbClr val="000000"/>
                </a:solidFill>
                <a:latin typeface="Verdana" panose="020B0604030504040204" pitchFamily="34" charset="0"/>
                <a:ea typeface="Verdana" panose="020B0604030504040204" pitchFamily="34" charset="0"/>
              </a:rPr>
              <a:t>	</a:t>
            </a:r>
            <a:r>
              <a:rPr lang="lv-LV" dirty="0">
                <a:solidFill>
                  <a:srgbClr val="000000"/>
                </a:solidFill>
                <a:latin typeface="Verdana" panose="020B0604030504040204" pitchFamily="34" charset="0"/>
                <a:ea typeface="Verdana" panose="020B0604030504040204" pitchFamily="34" charset="0"/>
              </a:rPr>
              <a:t>K</a:t>
            </a:r>
            <a:r>
              <a:rPr lang="lv-LV" sz="1800" b="0" i="0" u="none" strike="noStrike" baseline="0">
                <a:solidFill>
                  <a:srgbClr val="000000"/>
                </a:solidFill>
                <a:latin typeface="Verdana" panose="020B0604030504040204" pitchFamily="34" charset="0"/>
                <a:ea typeface="Verdana" panose="020B0604030504040204" pitchFamily="34" charset="0"/>
              </a:rPr>
              <a:t>opējās </a:t>
            </a:r>
            <a:r>
              <a:rPr lang="lv-LV" sz="1800" b="0" i="0" u="none" strike="noStrike" baseline="0" dirty="0">
                <a:solidFill>
                  <a:srgbClr val="000000"/>
                </a:solidFill>
                <a:latin typeface="Verdana" panose="020B0604030504040204" pitchFamily="34" charset="0"/>
                <a:ea typeface="Verdana" panose="020B0604030504040204" pitchFamily="34" charset="0"/>
              </a:rPr>
              <a:t>izmaksas 1 318 900 </a:t>
            </a:r>
            <a:r>
              <a:rPr lang="lv-LV" sz="1800" b="0" u="none" strike="noStrike" baseline="0" dirty="0">
                <a:solidFill>
                  <a:srgbClr val="000000"/>
                </a:solidFill>
                <a:latin typeface="Verdana" panose="020B0604030504040204" pitchFamily="34" charset="0"/>
                <a:ea typeface="Verdana" panose="020B0604030504040204" pitchFamily="34" charset="0"/>
              </a:rPr>
              <a:t>eiro</a:t>
            </a:r>
            <a:endParaRPr lang="lv-LV" sz="1800" b="0" i="1" u="none" strike="noStrike" baseline="0" dirty="0">
              <a:solidFill>
                <a:srgbClr val="000000"/>
              </a:solidFill>
              <a:latin typeface="Verdana" panose="020B0604030504040204" pitchFamily="34" charset="0"/>
              <a:ea typeface="Verdana" panose="020B0604030504040204" pitchFamily="34" charset="0"/>
            </a:endParaRPr>
          </a:p>
          <a:p>
            <a:pPr marL="285750" indent="-285750" rtl="0">
              <a:spcBef>
                <a:spcPts val="1800"/>
              </a:spcBef>
              <a:spcAft>
                <a:spcPts val="600"/>
              </a:spcAft>
              <a:buClr>
                <a:srgbClr val="993333"/>
              </a:buClr>
              <a:buSzPct val="100000"/>
              <a:buFont typeface="Arial" panose="020B0604020202020204" pitchFamily="34" charset="0"/>
              <a:buChar char="•"/>
            </a:pPr>
            <a:r>
              <a:rPr lang="lv-LV" sz="1800" b="1" i="0" u="none" strike="noStrike" baseline="0" dirty="0">
                <a:solidFill>
                  <a:srgbClr val="000000"/>
                </a:solidFill>
                <a:latin typeface="Verdana" panose="020B0604030504040204" pitchFamily="34" charset="0"/>
                <a:ea typeface="Verdana" panose="020B0604030504040204" pitchFamily="34" charset="0"/>
              </a:rPr>
              <a:t>“Specializētā aprīkojuma iegāde operatīvās darbības veikšanai” (SURV) </a:t>
            </a:r>
          </a:p>
          <a:p>
            <a:pPr rtl="0">
              <a:spcBef>
                <a:spcPts val="600"/>
              </a:spcBef>
              <a:buClr>
                <a:srgbClr val="993333"/>
              </a:buClr>
              <a:buSzPct val="100000"/>
            </a:pPr>
            <a:r>
              <a:rPr lang="lv-LV" b="1" dirty="0">
                <a:solidFill>
                  <a:srgbClr val="000000"/>
                </a:solidFill>
                <a:latin typeface="Verdana" panose="020B0604030504040204" pitchFamily="34" charset="0"/>
                <a:ea typeface="Verdana" panose="020B0604030504040204" pitchFamily="34" charset="0"/>
              </a:rPr>
              <a:t>	</a:t>
            </a:r>
            <a:r>
              <a:rPr lang="lv-LV" dirty="0">
                <a:solidFill>
                  <a:srgbClr val="000000"/>
                </a:solidFill>
                <a:latin typeface="Verdana" panose="020B0604030504040204" pitchFamily="34" charset="0"/>
                <a:ea typeface="Verdana" panose="020B0604030504040204" pitchFamily="34" charset="0"/>
              </a:rPr>
              <a:t>Īstenošanā līdz 2024. gada beigām</a:t>
            </a:r>
          </a:p>
          <a:p>
            <a:pPr rtl="0">
              <a:spcBef>
                <a:spcPts val="600"/>
              </a:spcBef>
              <a:buClr>
                <a:srgbClr val="993333"/>
              </a:buClr>
              <a:buSzPct val="100000"/>
            </a:pPr>
            <a:r>
              <a:rPr lang="lv-LV" sz="1800" b="0" i="0" u="none" strike="noStrike" baseline="0" dirty="0">
                <a:solidFill>
                  <a:srgbClr val="000000"/>
                </a:solidFill>
                <a:latin typeface="Verdana" panose="020B0604030504040204" pitchFamily="34" charset="0"/>
                <a:ea typeface="Verdana" panose="020B0604030504040204" pitchFamily="34" charset="0"/>
              </a:rPr>
              <a:t>	Kopējās izmaksas 540 507 </a:t>
            </a:r>
            <a:r>
              <a:rPr lang="lv-LV" sz="1800" b="0" u="none" strike="noStrike" baseline="0" dirty="0">
                <a:solidFill>
                  <a:srgbClr val="000000"/>
                </a:solidFill>
                <a:latin typeface="Verdana" panose="020B0604030504040204" pitchFamily="34" charset="0"/>
                <a:ea typeface="Verdana" panose="020B0604030504040204" pitchFamily="34" charset="0"/>
              </a:rPr>
              <a:t>eiro</a:t>
            </a:r>
            <a:endParaRPr lang="lv-LV" sz="1800" b="0" i="1" u="none" strike="noStrike" baseline="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861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0F7046EE-949B-867E-FEF3-B96EDDA741BE}"/>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C71FC43F-32FE-BED9-2591-0E5F1A8DD8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DBA55A0A-83FC-CC3D-C828-B46F799384DD}"/>
              </a:ext>
            </a:extLst>
          </p:cNvPr>
          <p:cNvSpPr txBox="1"/>
          <p:nvPr/>
        </p:nvSpPr>
        <p:spPr>
          <a:xfrm>
            <a:off x="1632860" y="542665"/>
            <a:ext cx="11097984"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iesaiste projektos</a:t>
            </a:r>
          </a:p>
        </p:txBody>
      </p:sp>
      <p:sp>
        <p:nvSpPr>
          <p:cNvPr id="7" name="TextBox 6">
            <a:extLst>
              <a:ext uri="{FF2B5EF4-FFF2-40B4-BE49-F238E27FC236}">
                <a16:creationId xmlns:a16="http://schemas.microsoft.com/office/drawing/2014/main" id="{EB563F24-85EA-133C-169E-A0F578C26EA6}"/>
              </a:ext>
            </a:extLst>
          </p:cNvPr>
          <p:cNvSpPr txBox="1"/>
          <p:nvPr/>
        </p:nvSpPr>
        <p:spPr>
          <a:xfrm>
            <a:off x="702418" y="1606864"/>
            <a:ext cx="10542523" cy="1200329"/>
          </a:xfrm>
          <a:prstGeom prst="rect">
            <a:avLst/>
          </a:prstGeom>
          <a:noFill/>
        </p:spPr>
        <p:txBody>
          <a:bodyPr wrap="square">
            <a:spAutoFit/>
          </a:bodyPr>
          <a:lstStyle/>
          <a:p>
            <a:pPr algn="just" rtl="0"/>
            <a:r>
              <a:rPr lang="lv-LV" sz="1800" b="1" u="none" strike="noStrike" baseline="0" dirty="0">
                <a:latin typeface="Verdana" panose="020B0604030504040204" pitchFamily="34" charset="0"/>
                <a:ea typeface="Verdana" panose="020B0604030504040204" pitchFamily="34" charset="0"/>
              </a:rPr>
              <a:t>Eiropas Savienības finansēto institūciju stiprināšanas programmu </a:t>
            </a:r>
            <a:r>
              <a:rPr lang="lv-LV" sz="1800" b="1" u="none" strike="noStrike" baseline="0" dirty="0" err="1">
                <a:latin typeface="Verdana" panose="020B0604030504040204" pitchFamily="34" charset="0"/>
                <a:ea typeface="Verdana" panose="020B0604030504040204" pitchFamily="34" charset="0"/>
              </a:rPr>
              <a:t>mērķsadarbības</a:t>
            </a:r>
            <a:r>
              <a:rPr lang="lv-LV" sz="1800" b="1" u="none" strike="noStrike" baseline="0" dirty="0">
                <a:latin typeface="Verdana" panose="020B0604030504040204" pitchFamily="34" charset="0"/>
                <a:ea typeface="Verdana" panose="020B0604030504040204" pitchFamily="34" charset="0"/>
              </a:rPr>
              <a:t> (</a:t>
            </a:r>
            <a:r>
              <a:rPr lang="lv-LV" sz="1800" b="1" i="1" u="none" strike="noStrike" baseline="0" dirty="0" err="1">
                <a:latin typeface="Verdana" panose="020B0604030504040204" pitchFamily="34" charset="0"/>
                <a:ea typeface="Verdana" panose="020B0604030504040204" pitchFamily="34" charset="0"/>
              </a:rPr>
              <a:t>Twinning</a:t>
            </a:r>
            <a:r>
              <a:rPr lang="lv-LV" sz="1800" b="1" u="none" strike="noStrike" baseline="0" dirty="0">
                <a:latin typeface="Verdana" panose="020B0604030504040204" pitchFamily="34" charset="0"/>
                <a:ea typeface="Verdana" panose="020B0604030504040204" pitchFamily="34" charset="0"/>
              </a:rPr>
              <a:t>) projekts </a:t>
            </a:r>
            <a:r>
              <a:rPr lang="lv-LV" b="1" u="none" strike="noStrike" baseline="0" dirty="0">
                <a:latin typeface="Verdana" panose="020B0604030504040204" pitchFamily="34" charset="0"/>
                <a:ea typeface="Verdana" panose="020B0604030504040204" pitchFamily="34" charset="0"/>
              </a:rPr>
              <a:t>“</a:t>
            </a:r>
            <a:r>
              <a:rPr lang="lv-LV" sz="1800" b="1" u="none" strike="noStrike" baseline="0" dirty="0">
                <a:latin typeface="Verdana" panose="020B0604030504040204" pitchFamily="34" charset="0"/>
                <a:ea typeface="Verdana" panose="020B0604030504040204" pitchFamily="34" charset="0"/>
              </a:rPr>
              <a:t>Godprātības veicināšana un korupcijas novēršana Armēnijas publiskajā sektorā</a:t>
            </a:r>
            <a:r>
              <a:rPr lang="lv-LV" b="1" dirty="0">
                <a:latin typeface="Verdana" panose="020B0604030504040204" pitchFamily="34" charset="0"/>
                <a:ea typeface="Verdana" panose="020B0604030504040204" pitchFamily="34" charset="0"/>
              </a:rPr>
              <a:t>”. </a:t>
            </a:r>
            <a:r>
              <a:rPr lang="lv-LV" sz="1800" u="none" strike="noStrike" baseline="0" dirty="0">
                <a:latin typeface="Verdana" panose="020B0604030504040204" pitchFamily="34" charset="0"/>
                <a:ea typeface="Verdana" panose="020B0604030504040204" pitchFamily="34" charset="0"/>
              </a:rPr>
              <a:t>Projekts ilgst no 2022. gada jūnija līdz 2024. maijam.</a:t>
            </a:r>
          </a:p>
        </p:txBody>
      </p:sp>
      <p:sp>
        <p:nvSpPr>
          <p:cNvPr id="8" name="TextBox 7">
            <a:extLst>
              <a:ext uri="{FF2B5EF4-FFF2-40B4-BE49-F238E27FC236}">
                <a16:creationId xmlns:a16="http://schemas.microsoft.com/office/drawing/2014/main" id="{E5E0E85E-005D-BA85-C97A-5506AACDB8D5}"/>
              </a:ext>
            </a:extLst>
          </p:cNvPr>
          <p:cNvSpPr txBox="1"/>
          <p:nvPr/>
        </p:nvSpPr>
        <p:spPr>
          <a:xfrm>
            <a:off x="702418" y="2964923"/>
            <a:ext cx="8506896" cy="369332"/>
          </a:xfrm>
          <a:prstGeom prst="rect">
            <a:avLst/>
          </a:prstGeom>
          <a:noFill/>
        </p:spPr>
        <p:txBody>
          <a:bodyPr wrap="square">
            <a:spAutoFit/>
          </a:bodyPr>
          <a:lstStyle/>
          <a:p>
            <a:pPr>
              <a:spcBef>
                <a:spcPts val="600"/>
              </a:spcBef>
              <a:spcAft>
                <a:spcPts val="600"/>
              </a:spcAft>
            </a:pPr>
            <a:r>
              <a:rPr lang="lv-LV" dirty="0">
                <a:solidFill>
                  <a:srgbClr val="000000"/>
                </a:solidFill>
                <a:latin typeface="Verdana" panose="020B0604030504040204" pitchFamily="34" charset="0"/>
                <a:ea typeface="Verdana" panose="020B0604030504040204" pitchFamily="34" charset="0"/>
              </a:rPr>
              <a:t>K</a:t>
            </a:r>
            <a:r>
              <a:rPr lang="sv-SE" sz="1800" dirty="0">
                <a:solidFill>
                  <a:srgbClr val="000000"/>
                </a:solidFill>
                <a:latin typeface="Verdana" panose="020B0604030504040204" pitchFamily="34" charset="0"/>
                <a:ea typeface="Verdana" panose="020B0604030504040204" pitchFamily="34" charset="0"/>
              </a:rPr>
              <a:t>opējās izmaksas</a:t>
            </a:r>
            <a:r>
              <a:rPr lang="lv-LV" sz="1800" dirty="0">
                <a:solidFill>
                  <a:srgbClr val="000000"/>
                </a:solidFill>
                <a:latin typeface="Verdana" panose="020B0604030504040204" pitchFamily="34" charset="0"/>
                <a:ea typeface="Verdana" panose="020B0604030504040204" pitchFamily="34" charset="0"/>
              </a:rPr>
              <a:t> 2023. gadā</a:t>
            </a:r>
            <a:r>
              <a:rPr lang="sv-SE" sz="1800" dirty="0">
                <a:solidFill>
                  <a:srgbClr val="000000"/>
                </a:solidFill>
                <a:latin typeface="Verdana" panose="020B0604030504040204" pitchFamily="34" charset="0"/>
                <a:ea typeface="Verdana" panose="020B0604030504040204" pitchFamily="34" charset="0"/>
              </a:rPr>
              <a:t> </a:t>
            </a:r>
            <a:r>
              <a:rPr lang="lv-LV" sz="1800" dirty="0">
                <a:solidFill>
                  <a:srgbClr val="000000"/>
                </a:solidFill>
                <a:latin typeface="Verdana" panose="020B0604030504040204" pitchFamily="34" charset="0"/>
                <a:ea typeface="Verdana" panose="020B0604030504040204" pitchFamily="34" charset="0"/>
              </a:rPr>
              <a:t>– 104 211 eiro</a:t>
            </a:r>
            <a:r>
              <a:rPr lang="sv-SE" sz="1800" dirty="0">
                <a:solidFill>
                  <a:srgbClr val="000000"/>
                </a:solidFill>
                <a:latin typeface="Verdana" panose="020B0604030504040204" pitchFamily="34" charset="0"/>
                <a:ea typeface="Verdana" panose="020B0604030504040204" pitchFamily="34" charset="0"/>
              </a:rPr>
              <a:t> (novirzītas KNAB)</a:t>
            </a:r>
            <a:r>
              <a:rPr lang="lv-LV" sz="1800" dirty="0">
                <a:solidFill>
                  <a:srgbClr val="000000"/>
                </a:solidFill>
                <a:latin typeface="Verdana" panose="020B0604030504040204" pitchFamily="34" charset="0"/>
                <a:ea typeface="Verdana" panose="020B0604030504040204" pitchFamily="34" charset="0"/>
              </a:rPr>
              <a:t>.</a:t>
            </a:r>
            <a:endParaRPr lang="en-GB" dirty="0"/>
          </a:p>
        </p:txBody>
      </p:sp>
      <p:sp>
        <p:nvSpPr>
          <p:cNvPr id="9" name="TextBox 8">
            <a:extLst>
              <a:ext uri="{FF2B5EF4-FFF2-40B4-BE49-F238E27FC236}">
                <a16:creationId xmlns:a16="http://schemas.microsoft.com/office/drawing/2014/main" id="{56AB41E0-DA10-DC97-FD86-137F0C770CE9}"/>
              </a:ext>
            </a:extLst>
          </p:cNvPr>
          <p:cNvSpPr txBox="1"/>
          <p:nvPr/>
        </p:nvSpPr>
        <p:spPr>
          <a:xfrm>
            <a:off x="702418" y="3556000"/>
            <a:ext cx="4653353" cy="2949397"/>
          </a:xfrm>
          <a:prstGeom prst="rect">
            <a:avLst/>
          </a:prstGeom>
          <a:noFill/>
        </p:spPr>
        <p:txBody>
          <a:bodyPr wrap="square">
            <a:spAutoFit/>
          </a:bodyPr>
          <a:lstStyle/>
          <a:p>
            <a:r>
              <a:rPr lang="lv-LV" dirty="0">
                <a:latin typeface="Verdana" panose="020B0604030504040204" pitchFamily="34" charset="0"/>
                <a:ea typeface="Verdana" panose="020B0604030504040204" pitchFamily="34" charset="0"/>
              </a:rPr>
              <a:t>Projekta vadošais partneris ir Vācijas starptautiskās tiesiskās palīdzības organizācija. Projekta jaunākais partneris – Tieslietu ministrija sadarbībā ar KNAB.</a:t>
            </a:r>
          </a:p>
          <a:p>
            <a:pPr algn="just"/>
            <a:endParaRPr lang="lv-LV" dirty="0">
              <a:latin typeface="Verdana" panose="020B0604030504040204" pitchFamily="34" charset="0"/>
              <a:ea typeface="Verdana" panose="020B0604030504040204" pitchFamily="34" charset="0"/>
            </a:endParaRPr>
          </a:p>
          <a:p>
            <a:pPr>
              <a:spcBef>
                <a:spcPts val="600"/>
              </a:spcBef>
              <a:spcAft>
                <a:spcPts val="600"/>
              </a:spcAft>
            </a:pPr>
            <a:r>
              <a:rPr lang="lv-LV" dirty="0">
                <a:latin typeface="Verdana" panose="020B0604030504040204" pitchFamily="34" charset="0"/>
                <a:ea typeface="Verdana" panose="020B0604030504040204" pitchFamily="34" charset="0"/>
              </a:rPr>
              <a:t>Projekta mērķis: veicināt godprātīgumu un novērst korupciju Armēnijas valsts sektorā.</a:t>
            </a: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lv-LV" sz="1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BB86A046-F07A-8ACA-39F8-7E2D1F150C6F}"/>
              </a:ext>
            </a:extLst>
          </p:cNvPr>
          <p:cNvSpPr txBox="1"/>
          <p:nvPr/>
        </p:nvSpPr>
        <p:spPr>
          <a:xfrm>
            <a:off x="5973679" y="3566886"/>
            <a:ext cx="5782892" cy="3170099"/>
          </a:xfrm>
          <a:prstGeom prst="rect">
            <a:avLst/>
          </a:prstGeom>
          <a:noFill/>
        </p:spPr>
        <p:txBody>
          <a:bodyPr wrap="square">
            <a:spAutoFit/>
          </a:bodyPr>
          <a:lstStyle/>
          <a:p>
            <a:pPr algn="just">
              <a:spcBef>
                <a:spcPts val="600"/>
              </a:spcBef>
              <a:spcAft>
                <a:spcPts val="600"/>
              </a:spcAft>
            </a:pPr>
            <a:r>
              <a:rPr lang="lv-LV" dirty="0">
                <a:latin typeface="Verdana" panose="020B0604030504040204" pitchFamily="34" charset="0"/>
                <a:ea typeface="Verdana" panose="020B0604030504040204" pitchFamily="34" charset="0"/>
              </a:rPr>
              <a:t>Paredzēts: </a:t>
            </a:r>
          </a:p>
          <a:p>
            <a:pPr marL="285750" indent="-285750">
              <a:spcBef>
                <a:spcPts val="600"/>
              </a:spcBef>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izstrādāt un palīdzēt īstenot pretkorupcijas (godprātības) izglītības un sabiedrības informēšanas programmas un uzlabot ar tām saistīto institucionālo kapacitāti, lai nodrošinātu korupcijas novēršanas vidi; </a:t>
            </a:r>
          </a:p>
          <a:p>
            <a:pPr marL="285750" indent="-285750">
              <a:spcBef>
                <a:spcPts val="600"/>
              </a:spcBef>
              <a:spcAft>
                <a:spcPts val="600"/>
              </a:spcAft>
              <a:buClr>
                <a:srgbClr val="993333"/>
              </a:buClr>
              <a:buFont typeface="Arial" panose="020B0604020202020204" pitchFamily="34" charset="0"/>
              <a:buChar char="•"/>
            </a:pPr>
            <a:r>
              <a:rPr lang="lv-LV" dirty="0">
                <a:latin typeface="Verdana" panose="020B0604030504040204" pitchFamily="34" charset="0"/>
                <a:ea typeface="Verdana" panose="020B0604030504040204" pitchFamily="34" charset="0"/>
              </a:rPr>
              <a:t>uzlabot pretkorupcijas stratēģijas īstenošanu, jo īpaši uzlabojot Armēnijas Tieslietu ministrijas Pretkorupcijas politikas izstrādes un uzraudzības departamenta kapacitāti. </a:t>
            </a:r>
            <a:endParaRPr lang="lv-LV" dirty="0">
              <a:effectLst/>
              <a:latin typeface="Verdana" panose="020B0604030504040204" pitchFamily="34" charset="0"/>
              <a:ea typeface="Verdana" panose="020B0604030504040204" pitchFamily="34" charset="0"/>
              <a:cs typeface="Times New Roman" panose="02020603050405020304" pitchFamily="18" charset="0"/>
            </a:endParaRPr>
          </a:p>
        </p:txBody>
      </p:sp>
      <p:cxnSp>
        <p:nvCxnSpPr>
          <p:cNvPr id="14" name="Taisns savienotājs 13">
            <a:extLst>
              <a:ext uri="{FF2B5EF4-FFF2-40B4-BE49-F238E27FC236}">
                <a16:creationId xmlns:a16="http://schemas.microsoft.com/office/drawing/2014/main" id="{DA7C3404-A252-17E8-A3A5-C151A4549AF5}"/>
              </a:ext>
            </a:extLst>
          </p:cNvPr>
          <p:cNvCxnSpPr/>
          <p:nvPr/>
        </p:nvCxnSpPr>
        <p:spPr>
          <a:xfrm>
            <a:off x="5638801" y="3556000"/>
            <a:ext cx="0" cy="3209100"/>
          </a:xfrm>
          <a:prstGeom prst="line">
            <a:avLst/>
          </a:prstGeom>
          <a:ln>
            <a:solidFill>
              <a:srgbClr val="99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aisns savienotājs 4"/>
          <p:cNvCxnSpPr/>
          <p:nvPr/>
        </p:nvCxnSpPr>
        <p:spPr>
          <a:xfrm>
            <a:off x="1224399" y="3397856"/>
            <a:ext cx="6352674"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39787" y="997199"/>
            <a:ext cx="6777831" cy="2400657"/>
          </a:xfrm>
          <a:prstGeom prst="rect">
            <a:avLst/>
          </a:prstGeom>
          <a:noFill/>
        </p:spPr>
        <p:txBody>
          <a:bodyPr wrap="square" rtlCol="0">
            <a:spAutoFit/>
          </a:bodyPr>
          <a:lstStyle/>
          <a:p>
            <a:pPr algn="r"/>
            <a:r>
              <a:rPr lang="lv-LV" sz="3000" b="1" dirty="0">
                <a:latin typeface="Verdana" panose="020B0604030504040204" pitchFamily="34" charset="0"/>
                <a:ea typeface="Verdana" panose="020B0604030504040204" pitchFamily="34" charset="0"/>
              </a:rPr>
              <a:t>Korupcijas novēršanas un apkarošanas birojam plānotais finansējums </a:t>
            </a:r>
            <a:br>
              <a:rPr lang="lv-LV" sz="3000" b="1" dirty="0">
                <a:latin typeface="Verdana" panose="020B0604030504040204" pitchFamily="34" charset="0"/>
                <a:ea typeface="Verdana" panose="020B0604030504040204" pitchFamily="34" charset="0"/>
              </a:rPr>
            </a:br>
            <a:r>
              <a:rPr lang="lv-LV" sz="3000" b="1" dirty="0">
                <a:latin typeface="Verdana" panose="020B0604030504040204" pitchFamily="34" charset="0"/>
                <a:ea typeface="Verdana" panose="020B0604030504040204" pitchFamily="34" charset="0"/>
              </a:rPr>
              <a:t>2024. gadam un vidēja termiņa budžeta ietvaram</a:t>
            </a:r>
            <a:endParaRPr lang="en-US" sz="3000" b="1" dirty="0">
              <a:latin typeface="Verdana" panose="020B0604030504040204" pitchFamily="34" charset="0"/>
              <a:ea typeface="Verdana" panose="020B0604030504040204" pitchFamily="34" charset="0"/>
            </a:endParaRPr>
          </a:p>
        </p:txBody>
      </p:sp>
      <p:pic>
        <p:nvPicPr>
          <p:cNvPr id="10" name="Attēls 9"/>
          <p:cNvPicPr>
            <a:picLocks noChangeAspect="1"/>
          </p:cNvPicPr>
          <p:nvPr/>
        </p:nvPicPr>
        <p:blipFill>
          <a:blip r:embed="rId2"/>
          <a:stretch>
            <a:fillRect/>
          </a:stretch>
        </p:blipFill>
        <p:spPr>
          <a:xfrm>
            <a:off x="6461088" y="5858362"/>
            <a:ext cx="1078114" cy="554171"/>
          </a:xfrm>
          <a:prstGeom prst="rect">
            <a:avLst/>
          </a:prstGeom>
        </p:spPr>
      </p:pic>
      <p:sp>
        <p:nvSpPr>
          <p:cNvPr id="12" name="Taisnstūris 11"/>
          <p:cNvSpPr/>
          <p:nvPr/>
        </p:nvSpPr>
        <p:spPr>
          <a:xfrm>
            <a:off x="2939143" y="4484760"/>
            <a:ext cx="4496415" cy="1292662"/>
          </a:xfrm>
          <a:prstGeom prst="rect">
            <a:avLst/>
          </a:prstGeom>
        </p:spPr>
        <p:txBody>
          <a:bodyPr wrap="square">
            <a:spAutoFit/>
          </a:bodyPr>
          <a:lstStyle/>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Citadeles iela 1, Rīga, LV-1010, Latvija </a:t>
            </a:r>
          </a:p>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E-pasts: knab@knab.gov.lv</a:t>
            </a:r>
          </a:p>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Tālr.: 6735 61 61</a:t>
            </a:r>
          </a:p>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Uzticības tālr. 8000 20 70</a:t>
            </a:r>
          </a:p>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www.knab.gov.lv</a:t>
            </a:r>
          </a:p>
          <a:p>
            <a:pPr algn="r"/>
            <a:r>
              <a:rPr lang="lv-LV" sz="1300" dirty="0">
                <a:solidFill>
                  <a:schemeClr val="tx1">
                    <a:lumMod val="65000"/>
                    <a:lumOff val="35000"/>
                  </a:schemeClr>
                </a:solidFill>
                <a:latin typeface="Verdana" panose="020B0604030504040204" pitchFamily="34" charset="0"/>
                <a:ea typeface="Verdana" panose="020B0604030504040204" pitchFamily="34" charset="0"/>
              </a:rPr>
              <a:t>Ziņošanas platforma un lietotne «Ziņo KNAB!»</a:t>
            </a:r>
          </a:p>
        </p:txBody>
      </p:sp>
      <p:pic>
        <p:nvPicPr>
          <p:cNvPr id="2" name="Attēls 1">
            <a:extLst>
              <a:ext uri="{FF2B5EF4-FFF2-40B4-BE49-F238E27FC236}">
                <a16:creationId xmlns:a16="http://schemas.microsoft.com/office/drawing/2014/main" id="{5243D244-7D2F-9B4A-4841-2CD3B4A509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69026" y="1017204"/>
            <a:ext cx="2329326" cy="2712072"/>
          </a:xfrm>
          <a:prstGeom prst="rect">
            <a:avLst/>
          </a:prstGeom>
        </p:spPr>
      </p:pic>
    </p:spTree>
    <p:extLst>
      <p:ext uri="{BB962C8B-B14F-4D97-AF65-F5344CB8AC3E}">
        <p14:creationId xmlns:p14="http://schemas.microsoft.com/office/powerpoint/2010/main" val="229600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190DCF70-C263-9ADE-79FF-F13D4174E46A}"/>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E4D45FF-FA4E-FAA6-0D30-05ED825048BC}"/>
              </a:ext>
            </a:extLst>
          </p:cNvPr>
          <p:cNvSpPr txBox="1"/>
          <p:nvPr/>
        </p:nvSpPr>
        <p:spPr>
          <a:xfrm>
            <a:off x="1725387" y="584647"/>
            <a:ext cx="8573645" cy="630942"/>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prioritātes 2024. gadā</a:t>
            </a:r>
          </a:p>
        </p:txBody>
      </p:sp>
      <p:pic>
        <p:nvPicPr>
          <p:cNvPr id="6" name="Attēls 5">
            <a:extLst>
              <a:ext uri="{FF2B5EF4-FFF2-40B4-BE49-F238E27FC236}">
                <a16:creationId xmlns:a16="http://schemas.microsoft.com/office/drawing/2014/main" id="{7C8D7303-FF8E-6E45-744F-A682F88A54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7" name="Taisnstūris: ar noapaļotiem stūriem 6">
            <a:extLst>
              <a:ext uri="{FF2B5EF4-FFF2-40B4-BE49-F238E27FC236}">
                <a16:creationId xmlns:a16="http://schemas.microsoft.com/office/drawing/2014/main" id="{924D60C4-2E5A-A2E7-795B-5A965039008E}"/>
              </a:ext>
            </a:extLst>
          </p:cNvPr>
          <p:cNvSpPr/>
          <p:nvPr/>
        </p:nvSpPr>
        <p:spPr>
          <a:xfrm>
            <a:off x="569560" y="1918820"/>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17A439CA-CE9C-8198-F3D3-76E58B13A5D3}"/>
              </a:ext>
            </a:extLst>
          </p:cNvPr>
          <p:cNvSpPr txBox="1"/>
          <p:nvPr/>
        </p:nvSpPr>
        <p:spPr>
          <a:xfrm>
            <a:off x="602219" y="1886006"/>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1</a:t>
            </a:r>
            <a:endParaRPr lang="en-GB" sz="4000" dirty="0">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3C939F3D-1BAB-D366-5D7B-E206E8345665}"/>
              </a:ext>
            </a:extLst>
          </p:cNvPr>
          <p:cNvSpPr txBox="1"/>
          <p:nvPr/>
        </p:nvSpPr>
        <p:spPr>
          <a:xfrm>
            <a:off x="1407978" y="1886006"/>
            <a:ext cx="4796879" cy="2262158"/>
          </a:xfrm>
          <a:prstGeom prst="rect">
            <a:avLst/>
          </a:prstGeom>
          <a:noFill/>
        </p:spPr>
        <p:txBody>
          <a:bodyPr wrap="square">
            <a:spAutoFit/>
          </a:bodyPr>
          <a:lstStyle/>
          <a:p>
            <a:pPr marL="0" lvl="0" indent="0">
              <a:spcBef>
                <a:spcPts val="0"/>
              </a:spcBef>
              <a:spcAft>
                <a:spcPts val="600"/>
              </a:spcAft>
              <a:buNone/>
            </a:pPr>
            <a:r>
              <a:rPr lang="lv-LV" sz="1700" dirty="0">
                <a:latin typeface="Verdana" panose="020B0604030504040204" pitchFamily="34" charset="0"/>
                <a:ea typeface="Verdana" panose="020B0604030504040204" pitchFamily="34" charset="0"/>
              </a:rPr>
              <a:t>M</a:t>
            </a:r>
            <a:r>
              <a:rPr lang="lv-LV" sz="1700" dirty="0">
                <a:effectLst/>
                <a:latin typeface="Verdana" panose="020B0604030504040204" pitchFamily="34" charset="0"/>
                <a:ea typeface="Verdana" panose="020B0604030504040204" pitchFamily="34" charset="0"/>
              </a:rPr>
              <a:t>azināt korupcijas riskus publisko iepirkumu un ES finansēto projektu īstenošanas gaitā, īpaši:</a:t>
            </a:r>
          </a:p>
          <a:p>
            <a:pPr marL="144000" indent="-144000">
              <a:buClr>
                <a:srgbClr val="993333"/>
              </a:buClr>
              <a:buFont typeface="Arial" panose="020B0604020202020204" pitchFamily="34" charset="0"/>
              <a:buChar char="•"/>
            </a:pPr>
            <a:r>
              <a:rPr lang="lv-LV" sz="1700" dirty="0">
                <a:solidFill>
                  <a:schemeClr val="tx1">
                    <a:lumMod val="50000"/>
                    <a:lumOff val="50000"/>
                  </a:schemeClr>
                </a:solidFill>
                <a:effectLst/>
                <a:latin typeface="Verdana" panose="020B0604030504040204" pitchFamily="34" charset="0"/>
                <a:ea typeface="Verdana" panose="020B0604030504040204" pitchFamily="34" charset="0"/>
              </a:rPr>
              <a:t>jomās, kurās īsteno finansiāli apjomīgākos projektus; </a:t>
            </a:r>
          </a:p>
          <a:p>
            <a:pPr marL="144000" indent="-144000">
              <a:buClr>
                <a:srgbClr val="993333"/>
              </a:buClr>
              <a:buFont typeface="Arial" panose="020B0604020202020204" pitchFamily="34" charset="0"/>
              <a:buChar char="•"/>
            </a:pPr>
            <a:r>
              <a:rPr lang="lv-LV" sz="1700" dirty="0">
                <a:solidFill>
                  <a:schemeClr val="tx1">
                    <a:lumMod val="50000"/>
                    <a:lumOff val="50000"/>
                  </a:schemeClr>
                </a:solidFill>
                <a:effectLst/>
                <a:latin typeface="Verdana" panose="020B0604030504040204" pitchFamily="34" charset="0"/>
                <a:ea typeface="Verdana" panose="020B0604030504040204" pitchFamily="34" charset="0"/>
              </a:rPr>
              <a:t>valsts un pašvaldību īstenotajos projektos un izsludinātajos iepirkumos; </a:t>
            </a:r>
          </a:p>
          <a:p>
            <a:pPr marL="144000" indent="-144000">
              <a:buClr>
                <a:srgbClr val="993333"/>
              </a:buClr>
              <a:buFont typeface="Arial" panose="020B0604020202020204" pitchFamily="34" charset="0"/>
              <a:buChar char="•"/>
            </a:pPr>
            <a:r>
              <a:rPr lang="lv-LV" sz="1700" dirty="0">
                <a:solidFill>
                  <a:schemeClr val="tx1">
                    <a:lumMod val="50000"/>
                    <a:lumOff val="50000"/>
                  </a:schemeClr>
                </a:solidFill>
                <a:effectLst/>
                <a:latin typeface="Verdana" panose="020B0604030504040204" pitchFamily="34" charset="0"/>
                <a:ea typeface="Verdana" panose="020B0604030504040204" pitchFamily="34" charset="0"/>
              </a:rPr>
              <a:t>Rail </a:t>
            </a:r>
            <a:r>
              <a:rPr lang="lv-LV" sz="1700" dirty="0" err="1">
                <a:solidFill>
                  <a:schemeClr val="tx1">
                    <a:lumMod val="50000"/>
                    <a:lumOff val="50000"/>
                  </a:schemeClr>
                </a:solidFill>
                <a:effectLst/>
                <a:latin typeface="Verdana" panose="020B0604030504040204" pitchFamily="34" charset="0"/>
                <a:ea typeface="Verdana" panose="020B0604030504040204" pitchFamily="34" charset="0"/>
              </a:rPr>
              <a:t>Baltica</a:t>
            </a:r>
            <a:r>
              <a:rPr lang="lv-LV" sz="1700" dirty="0">
                <a:solidFill>
                  <a:schemeClr val="tx1">
                    <a:lumMod val="50000"/>
                    <a:lumOff val="50000"/>
                  </a:schemeClr>
                </a:solidFill>
                <a:effectLst/>
                <a:latin typeface="Verdana" panose="020B0604030504040204" pitchFamily="34" charset="0"/>
                <a:ea typeface="Verdana" panose="020B0604030504040204" pitchFamily="34" charset="0"/>
              </a:rPr>
              <a:t> projektā.</a:t>
            </a:r>
          </a:p>
        </p:txBody>
      </p:sp>
      <p:sp>
        <p:nvSpPr>
          <p:cNvPr id="11" name="Taisnstūris: ar noapaļotiem stūriem 10">
            <a:extLst>
              <a:ext uri="{FF2B5EF4-FFF2-40B4-BE49-F238E27FC236}">
                <a16:creationId xmlns:a16="http://schemas.microsoft.com/office/drawing/2014/main" id="{E4AB3C78-0D94-2433-CEFA-0891AF0B7B32}"/>
              </a:ext>
            </a:extLst>
          </p:cNvPr>
          <p:cNvSpPr/>
          <p:nvPr/>
        </p:nvSpPr>
        <p:spPr>
          <a:xfrm>
            <a:off x="6411902" y="1951634"/>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90AD1F94-BBB9-DD7A-DA82-3F3C97C5A165}"/>
              </a:ext>
            </a:extLst>
          </p:cNvPr>
          <p:cNvSpPr txBox="1"/>
          <p:nvPr/>
        </p:nvSpPr>
        <p:spPr>
          <a:xfrm>
            <a:off x="6444561" y="1918820"/>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2</a:t>
            </a:r>
            <a:endParaRPr lang="en-GB" sz="4000" dirty="0">
              <a:solidFill>
                <a:schemeClr val="bg1"/>
              </a:solidFill>
              <a:latin typeface="Arial Black" panose="020B0A04020102020204" pitchFamily="34" charset="0"/>
            </a:endParaRPr>
          </a:p>
        </p:txBody>
      </p:sp>
      <p:sp>
        <p:nvSpPr>
          <p:cNvPr id="13" name="TextBox 12">
            <a:extLst>
              <a:ext uri="{FF2B5EF4-FFF2-40B4-BE49-F238E27FC236}">
                <a16:creationId xmlns:a16="http://schemas.microsoft.com/office/drawing/2014/main" id="{A5C83032-B446-16FA-D96D-8536D9EABCA0}"/>
              </a:ext>
            </a:extLst>
          </p:cNvPr>
          <p:cNvSpPr txBox="1"/>
          <p:nvPr/>
        </p:nvSpPr>
        <p:spPr>
          <a:xfrm>
            <a:off x="7250320" y="1871927"/>
            <a:ext cx="4593337" cy="1138773"/>
          </a:xfrm>
          <a:prstGeom prst="rect">
            <a:avLst/>
          </a:prstGeom>
          <a:noFill/>
        </p:spPr>
        <p:txBody>
          <a:bodyPr wrap="square">
            <a:spAutoFit/>
          </a:bodyPr>
          <a:lstStyle/>
          <a:p>
            <a:pPr marL="0" lvl="0" indent="0">
              <a:spcBef>
                <a:spcPts val="600"/>
              </a:spcBef>
              <a:spcAft>
                <a:spcPts val="600"/>
              </a:spcAft>
              <a:buNone/>
            </a:pPr>
            <a:r>
              <a:rPr lang="lv-LV" sz="1700" dirty="0">
                <a:effectLst/>
                <a:latin typeface="Verdana" panose="020B0604030504040204" pitchFamily="34" charset="0"/>
                <a:ea typeface="Verdana" panose="020B0604030504040204" pitchFamily="34" charset="0"/>
              </a:rPr>
              <a:t>Pilnveidot praksi valsts amatpersonu iespējamas korupcijas rezultātā iegūtu līdzekļu atzīšanai par noziedzīgi iegūtiem un to konfiscēšanu valsts labā.</a:t>
            </a:r>
            <a:r>
              <a:rPr lang="lv-LV" sz="1700" dirty="0">
                <a:solidFill>
                  <a:schemeClr val="tx1">
                    <a:lumMod val="50000"/>
                    <a:lumOff val="50000"/>
                  </a:schemeClr>
                </a:solidFill>
                <a:effectLst/>
                <a:latin typeface="Verdana" panose="020B0604030504040204" pitchFamily="34" charset="0"/>
                <a:ea typeface="Verdana" panose="020B0604030504040204" pitchFamily="34" charset="0"/>
              </a:rPr>
              <a:t> </a:t>
            </a:r>
          </a:p>
        </p:txBody>
      </p:sp>
      <p:sp>
        <p:nvSpPr>
          <p:cNvPr id="14" name="Taisnstūris: ar noapaļotiem stūriem 13">
            <a:extLst>
              <a:ext uri="{FF2B5EF4-FFF2-40B4-BE49-F238E27FC236}">
                <a16:creationId xmlns:a16="http://schemas.microsoft.com/office/drawing/2014/main" id="{68C256B5-32DF-BBCD-B47C-E1EB14006467}"/>
              </a:ext>
            </a:extLst>
          </p:cNvPr>
          <p:cNvSpPr/>
          <p:nvPr/>
        </p:nvSpPr>
        <p:spPr>
          <a:xfrm>
            <a:off x="569560" y="4518878"/>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1F4E2235-FE64-CB86-4B88-6E60C297C185}"/>
              </a:ext>
            </a:extLst>
          </p:cNvPr>
          <p:cNvSpPr txBox="1"/>
          <p:nvPr/>
        </p:nvSpPr>
        <p:spPr>
          <a:xfrm>
            <a:off x="602219" y="4486064"/>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3</a:t>
            </a:r>
            <a:endParaRPr lang="en-GB" sz="4000" dirty="0">
              <a:solidFill>
                <a:schemeClr val="bg1"/>
              </a:solidFill>
              <a:latin typeface="Arial Black" panose="020B0A04020102020204" pitchFamily="34" charset="0"/>
            </a:endParaRPr>
          </a:p>
        </p:txBody>
      </p:sp>
      <p:sp>
        <p:nvSpPr>
          <p:cNvPr id="16" name="TextBox 15">
            <a:extLst>
              <a:ext uri="{FF2B5EF4-FFF2-40B4-BE49-F238E27FC236}">
                <a16:creationId xmlns:a16="http://schemas.microsoft.com/office/drawing/2014/main" id="{4E1D091E-239A-6DCD-4577-A72AA6041C81}"/>
              </a:ext>
            </a:extLst>
          </p:cNvPr>
          <p:cNvSpPr txBox="1"/>
          <p:nvPr/>
        </p:nvSpPr>
        <p:spPr>
          <a:xfrm>
            <a:off x="1441773" y="4515787"/>
            <a:ext cx="4538909" cy="615553"/>
          </a:xfrm>
          <a:prstGeom prst="rect">
            <a:avLst/>
          </a:prstGeom>
          <a:noFill/>
        </p:spPr>
        <p:txBody>
          <a:bodyPr wrap="square">
            <a:spAutoFit/>
          </a:bodyPr>
          <a:lstStyle/>
          <a:p>
            <a:pPr marL="0" lvl="0" indent="0">
              <a:spcBef>
                <a:spcPts val="600"/>
              </a:spcBef>
              <a:spcAft>
                <a:spcPts val="600"/>
              </a:spcAft>
              <a:buNone/>
            </a:pPr>
            <a:r>
              <a:rPr lang="lv-LV" sz="1700" dirty="0">
                <a:effectLst/>
                <a:latin typeface="Verdana" panose="020B0604030504040204" pitchFamily="34" charset="0"/>
                <a:ea typeface="Verdana" panose="020B0604030504040204" pitchFamily="34" charset="0"/>
              </a:rPr>
              <a:t>Nodrošināt efektīvu nacionālo pretkorupcijas politiku.</a:t>
            </a:r>
            <a:endParaRPr lang="lv-LV" sz="1700" dirty="0">
              <a:latin typeface="Verdana" panose="020B0604030504040204" pitchFamily="34" charset="0"/>
              <a:ea typeface="Verdana" panose="020B0604030504040204" pitchFamily="34" charset="0"/>
            </a:endParaRPr>
          </a:p>
        </p:txBody>
      </p:sp>
      <p:sp>
        <p:nvSpPr>
          <p:cNvPr id="17" name="Taisnstūris: ar noapaļotiem stūriem 16">
            <a:extLst>
              <a:ext uri="{FF2B5EF4-FFF2-40B4-BE49-F238E27FC236}">
                <a16:creationId xmlns:a16="http://schemas.microsoft.com/office/drawing/2014/main" id="{F55E0A7B-AD60-D479-12CE-744EFA3B953E}"/>
              </a:ext>
            </a:extLst>
          </p:cNvPr>
          <p:cNvSpPr/>
          <p:nvPr/>
        </p:nvSpPr>
        <p:spPr>
          <a:xfrm>
            <a:off x="6444561" y="4515787"/>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043A7C6D-4BC5-7DC9-B8E8-54E753A27396}"/>
              </a:ext>
            </a:extLst>
          </p:cNvPr>
          <p:cNvSpPr txBox="1"/>
          <p:nvPr/>
        </p:nvSpPr>
        <p:spPr>
          <a:xfrm>
            <a:off x="6477220" y="4482973"/>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4</a:t>
            </a:r>
            <a:endParaRPr lang="en-GB" sz="4000" dirty="0">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632F8234-A87E-C6E1-395D-DB21ED79C499}"/>
              </a:ext>
            </a:extLst>
          </p:cNvPr>
          <p:cNvSpPr txBox="1"/>
          <p:nvPr/>
        </p:nvSpPr>
        <p:spPr>
          <a:xfrm>
            <a:off x="7250320" y="4515787"/>
            <a:ext cx="4124112" cy="615553"/>
          </a:xfrm>
          <a:prstGeom prst="rect">
            <a:avLst/>
          </a:prstGeom>
          <a:noFill/>
        </p:spPr>
        <p:txBody>
          <a:bodyPr wrap="square">
            <a:spAutoFit/>
          </a:bodyPr>
          <a:lstStyle/>
          <a:p>
            <a:pPr marL="0" lvl="0" indent="0">
              <a:spcBef>
                <a:spcPts val="600"/>
              </a:spcBef>
              <a:spcAft>
                <a:spcPts val="600"/>
              </a:spcAft>
              <a:buNone/>
            </a:pPr>
            <a:r>
              <a:rPr lang="lv-LV" sz="1700" dirty="0">
                <a:latin typeface="Verdana" panose="020B0604030504040204" pitchFamily="34" charset="0"/>
                <a:ea typeface="Verdana" panose="020B0604030504040204" pitchFamily="34" charset="0"/>
              </a:rPr>
              <a:t>V</a:t>
            </a:r>
            <a:r>
              <a:rPr lang="lv-LV" sz="1700" dirty="0">
                <a:effectLst/>
                <a:latin typeface="Verdana" panose="020B0604030504040204" pitchFamily="34" charset="0"/>
                <a:ea typeface="Verdana" panose="020B0604030504040204" pitchFamily="34" charset="0"/>
              </a:rPr>
              <a:t>eicināt neiecietību pret korupciju publiskajā un privātajā sektorā.</a:t>
            </a:r>
          </a:p>
        </p:txBody>
      </p:sp>
      <p:sp>
        <p:nvSpPr>
          <p:cNvPr id="20" name="Taisnstūris: ar noapaļotiem stūriem 19">
            <a:extLst>
              <a:ext uri="{FF2B5EF4-FFF2-40B4-BE49-F238E27FC236}">
                <a16:creationId xmlns:a16="http://schemas.microsoft.com/office/drawing/2014/main" id="{3A7ED8A0-8F1C-1DAE-2805-B259F73CCD43}"/>
              </a:ext>
            </a:extLst>
          </p:cNvPr>
          <p:cNvSpPr/>
          <p:nvPr/>
        </p:nvSpPr>
        <p:spPr>
          <a:xfrm>
            <a:off x="569560" y="5740979"/>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1C4AC6BA-AA93-287D-4539-4A96B3412A6E}"/>
              </a:ext>
            </a:extLst>
          </p:cNvPr>
          <p:cNvSpPr txBox="1"/>
          <p:nvPr/>
        </p:nvSpPr>
        <p:spPr>
          <a:xfrm>
            <a:off x="602219" y="5708165"/>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5</a:t>
            </a:r>
            <a:endParaRPr lang="en-GB" sz="4000" dirty="0">
              <a:solidFill>
                <a:schemeClr val="bg1"/>
              </a:solidFill>
              <a:latin typeface="Arial Black" panose="020B0A04020102020204" pitchFamily="34" charset="0"/>
            </a:endParaRPr>
          </a:p>
        </p:txBody>
      </p:sp>
      <p:sp>
        <p:nvSpPr>
          <p:cNvPr id="22" name="TextBox 21">
            <a:extLst>
              <a:ext uri="{FF2B5EF4-FFF2-40B4-BE49-F238E27FC236}">
                <a16:creationId xmlns:a16="http://schemas.microsoft.com/office/drawing/2014/main" id="{A0858E8B-4C41-8832-1A9D-2265399F76D4}"/>
              </a:ext>
            </a:extLst>
          </p:cNvPr>
          <p:cNvSpPr txBox="1"/>
          <p:nvPr/>
        </p:nvSpPr>
        <p:spPr>
          <a:xfrm>
            <a:off x="1441772" y="5863364"/>
            <a:ext cx="4538909" cy="353943"/>
          </a:xfrm>
          <a:prstGeom prst="rect">
            <a:avLst/>
          </a:prstGeom>
          <a:noFill/>
        </p:spPr>
        <p:txBody>
          <a:bodyPr wrap="square">
            <a:spAutoFit/>
          </a:bodyPr>
          <a:lstStyle/>
          <a:p>
            <a:pPr marL="0" lvl="0" indent="0">
              <a:spcBef>
                <a:spcPts val="600"/>
              </a:spcBef>
              <a:spcAft>
                <a:spcPts val="600"/>
              </a:spcAft>
              <a:buNone/>
            </a:pPr>
            <a:r>
              <a:rPr lang="lv-LV" sz="1700" dirty="0">
                <a:effectLst/>
                <a:latin typeface="Verdana" panose="020B0604030504040204" pitchFamily="34" charset="0"/>
                <a:ea typeface="Verdana" panose="020B0604030504040204" pitchFamily="34" charset="0"/>
              </a:rPr>
              <a:t>Īstenot digitālo transformāciju.</a:t>
            </a:r>
          </a:p>
        </p:txBody>
      </p:sp>
    </p:spTree>
    <p:extLst>
      <p:ext uri="{BB962C8B-B14F-4D97-AF65-F5344CB8AC3E}">
        <p14:creationId xmlns:p14="http://schemas.microsoft.com/office/powerpoint/2010/main" val="272051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9A3F479A-1BD3-269D-8E23-75F25CF0AF9C}"/>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6" name="Attēls 5">
            <a:extLst>
              <a:ext uri="{FF2B5EF4-FFF2-40B4-BE49-F238E27FC236}">
                <a16:creationId xmlns:a16="http://schemas.microsoft.com/office/drawing/2014/main" id="{78B62724-9984-0834-D1EE-AA8FCD5EF9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7" name="TextBox 6">
            <a:extLst>
              <a:ext uri="{FF2B5EF4-FFF2-40B4-BE49-F238E27FC236}">
                <a16:creationId xmlns:a16="http://schemas.microsoft.com/office/drawing/2014/main" id="{6678316D-96D6-8E92-714D-0BEC23E803EB}"/>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kopējo izdevumu izmaiņas </a:t>
            </a:r>
          </a:p>
          <a:p>
            <a:r>
              <a:rPr lang="lv-LV" sz="3500" b="1" dirty="0">
                <a:latin typeface="Verdana" panose="020B0604030504040204" pitchFamily="34" charset="0"/>
                <a:ea typeface="Verdana" panose="020B0604030504040204" pitchFamily="34" charset="0"/>
              </a:rPr>
              <a:t>no 2022. līdz 2026. gadam</a:t>
            </a:r>
          </a:p>
        </p:txBody>
      </p:sp>
      <p:graphicFrame>
        <p:nvGraphicFramePr>
          <p:cNvPr id="8" name="Chart 1">
            <a:extLst>
              <a:ext uri="{FF2B5EF4-FFF2-40B4-BE49-F238E27FC236}">
                <a16:creationId xmlns:a16="http://schemas.microsoft.com/office/drawing/2014/main" id="{C788DCC0-E1B6-69C1-1B67-B04EEFDC6A75}"/>
              </a:ext>
            </a:extLst>
          </p:cNvPr>
          <p:cNvGraphicFramePr/>
          <p:nvPr>
            <p:extLst>
              <p:ext uri="{D42A27DB-BD31-4B8C-83A1-F6EECF244321}">
                <p14:modId xmlns:p14="http://schemas.microsoft.com/office/powerpoint/2010/main" val="1958112846"/>
              </p:ext>
            </p:extLst>
          </p:nvPr>
        </p:nvGraphicFramePr>
        <p:xfrm>
          <a:off x="1128123" y="1734820"/>
          <a:ext cx="9572534" cy="47421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737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12629FEC-715C-DDCD-4E72-43069F25416E}"/>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27F7767A-D4BD-9006-383D-73357773CA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D417C6B8-F1FC-4A0D-2DC6-7DCB23C78185}"/>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piešķirtā valsts budžeta </a:t>
            </a:r>
          </a:p>
          <a:p>
            <a:r>
              <a:rPr lang="lv-LV" sz="3500" b="1" dirty="0">
                <a:latin typeface="Verdana" panose="020B0604030504040204" pitchFamily="34" charset="0"/>
                <a:ea typeface="Verdana" panose="020B0604030504040204" pitchFamily="34" charset="0"/>
              </a:rPr>
              <a:t>finansējuma sadalījums</a:t>
            </a:r>
          </a:p>
        </p:txBody>
      </p:sp>
      <p:graphicFrame>
        <p:nvGraphicFramePr>
          <p:cNvPr id="10" name="Diagramma 9">
            <a:extLst>
              <a:ext uri="{FF2B5EF4-FFF2-40B4-BE49-F238E27FC236}">
                <a16:creationId xmlns:a16="http://schemas.microsoft.com/office/drawing/2014/main" id="{6B3D3C5D-E747-9934-4E5E-DE07E997ABB9}"/>
              </a:ext>
            </a:extLst>
          </p:cNvPr>
          <p:cNvGraphicFramePr/>
          <p:nvPr>
            <p:extLst>
              <p:ext uri="{D42A27DB-BD31-4B8C-83A1-F6EECF244321}">
                <p14:modId xmlns:p14="http://schemas.microsoft.com/office/powerpoint/2010/main" val="628877657"/>
              </p:ext>
            </p:extLst>
          </p:nvPr>
        </p:nvGraphicFramePr>
        <p:xfrm>
          <a:off x="1876502" y="1594626"/>
          <a:ext cx="8438995" cy="4895384"/>
        </p:xfrm>
        <a:graphic>
          <a:graphicData uri="http://schemas.openxmlformats.org/drawingml/2006/chart">
            <c:chart xmlns:c="http://schemas.openxmlformats.org/drawingml/2006/chart" xmlns:r="http://schemas.openxmlformats.org/officeDocument/2006/relationships" r:id="rId4"/>
          </a:graphicData>
        </a:graphic>
      </p:graphicFrame>
      <p:sp>
        <p:nvSpPr>
          <p:cNvPr id="11" name="Satura vietturis 2">
            <a:extLst>
              <a:ext uri="{FF2B5EF4-FFF2-40B4-BE49-F238E27FC236}">
                <a16:creationId xmlns:a16="http://schemas.microsoft.com/office/drawing/2014/main" id="{E2330FF6-34D3-3D78-9EB2-B027D79E2A64}"/>
              </a:ext>
            </a:extLst>
          </p:cNvPr>
          <p:cNvSpPr txBox="1">
            <a:spLocks/>
          </p:cNvSpPr>
          <p:nvPr/>
        </p:nvSpPr>
        <p:spPr>
          <a:xfrm>
            <a:off x="839607" y="3264626"/>
            <a:ext cx="2831375" cy="15192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600"/>
              </a:spcBef>
              <a:spcAft>
                <a:spcPts val="600"/>
              </a:spcAft>
              <a:buNone/>
            </a:pPr>
            <a:r>
              <a:rPr lang="lv-LV" sz="2000" b="1" dirty="0">
                <a:latin typeface="Verdana" panose="020B0604030504040204" pitchFamily="34" charset="0"/>
                <a:ea typeface="Verdana" panose="020B0604030504040204" pitchFamily="34" charset="0"/>
              </a:rPr>
              <a:t>Politiskajām organizācijām izmaksājamais </a:t>
            </a:r>
            <a:r>
              <a:rPr lang="lv-LV" sz="2000" dirty="0">
                <a:latin typeface="Verdana" panose="020B0604030504040204" pitchFamily="34" charset="0"/>
                <a:ea typeface="Verdana" panose="020B0604030504040204" pitchFamily="34" charset="0"/>
              </a:rPr>
              <a:t>valsts budžeta finansējums</a:t>
            </a:r>
          </a:p>
        </p:txBody>
      </p:sp>
      <p:sp>
        <p:nvSpPr>
          <p:cNvPr id="12" name="Satura vietturis 2">
            <a:extLst>
              <a:ext uri="{FF2B5EF4-FFF2-40B4-BE49-F238E27FC236}">
                <a16:creationId xmlns:a16="http://schemas.microsoft.com/office/drawing/2014/main" id="{A9CB535A-026C-7500-0913-20EC2E28B884}"/>
              </a:ext>
            </a:extLst>
          </p:cNvPr>
          <p:cNvSpPr txBox="1">
            <a:spLocks/>
          </p:cNvSpPr>
          <p:nvPr/>
        </p:nvSpPr>
        <p:spPr>
          <a:xfrm>
            <a:off x="8521017" y="3282694"/>
            <a:ext cx="2831375" cy="15192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KNAB pamatdarbībai </a:t>
            </a:r>
            <a:r>
              <a:rPr lang="lv-LV" sz="2000" dirty="0">
                <a:latin typeface="Verdana" panose="020B0604030504040204" pitchFamily="34" charset="0"/>
                <a:ea typeface="Verdana" panose="020B0604030504040204" pitchFamily="34" charset="0"/>
              </a:rPr>
              <a:t>piešķirtais valsts budžeta finansējums</a:t>
            </a:r>
            <a:r>
              <a:rPr lang="lv-LV" sz="2000" b="1" dirty="0">
                <a:latin typeface="Verdana" panose="020B0604030504040204" pitchFamily="34" charset="0"/>
                <a:ea typeface="Verdana" panose="020B0604030504040204" pitchFamily="34" charset="0"/>
              </a:rPr>
              <a:t> </a:t>
            </a:r>
            <a:endParaRPr lang="lv-LV"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0786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Taisns savienotājs 6">
            <a:extLst>
              <a:ext uri="{FF2B5EF4-FFF2-40B4-BE49-F238E27FC236}">
                <a16:creationId xmlns:a16="http://schemas.microsoft.com/office/drawing/2014/main" id="{5AF80C31-37D9-B1C4-E33B-EBD7A2EEE191}"/>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B3EBFA-DA72-9BAE-6066-E7C1634B5CAB}"/>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a:t>
            </a:r>
            <a:r>
              <a:rPr lang="lv-LV" sz="3500" b="1" dirty="0" err="1">
                <a:latin typeface="Verdana" panose="020B0604030504040204" pitchFamily="34" charset="0"/>
                <a:ea typeface="Verdana" panose="020B0604030504040204" pitchFamily="34" charset="0"/>
              </a:rPr>
              <a:t>pamatizdevumu</a:t>
            </a:r>
            <a:r>
              <a:rPr lang="lv-LV" sz="3500" b="1" dirty="0">
                <a:latin typeface="Verdana" panose="020B0604030504040204" pitchFamily="34" charset="0"/>
                <a:ea typeface="Verdana" panose="020B0604030504040204" pitchFamily="34" charset="0"/>
              </a:rPr>
              <a:t> </a:t>
            </a:r>
          </a:p>
          <a:p>
            <a:r>
              <a:rPr lang="lv-LV" sz="3500" b="1" dirty="0">
                <a:latin typeface="Verdana" panose="020B0604030504040204" pitchFamily="34" charset="0"/>
                <a:ea typeface="Verdana" panose="020B0604030504040204" pitchFamily="34" charset="0"/>
              </a:rPr>
              <a:t>struktūra 2024. gadā</a:t>
            </a:r>
          </a:p>
        </p:txBody>
      </p:sp>
      <p:pic>
        <p:nvPicPr>
          <p:cNvPr id="9" name="Attēls 8">
            <a:extLst>
              <a:ext uri="{FF2B5EF4-FFF2-40B4-BE49-F238E27FC236}">
                <a16:creationId xmlns:a16="http://schemas.microsoft.com/office/drawing/2014/main" id="{E807B251-2914-412A-C88F-CDA2875B79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graphicFrame>
        <p:nvGraphicFramePr>
          <p:cNvPr id="10" name="Tabula 2">
            <a:extLst>
              <a:ext uri="{FF2B5EF4-FFF2-40B4-BE49-F238E27FC236}">
                <a16:creationId xmlns:a16="http://schemas.microsoft.com/office/drawing/2014/main" id="{CB43DF66-4E03-E838-83B3-D14752A79DF0}"/>
              </a:ext>
            </a:extLst>
          </p:cNvPr>
          <p:cNvGraphicFramePr>
            <a:graphicFrameLocks noGrp="1"/>
          </p:cNvGraphicFramePr>
          <p:nvPr>
            <p:extLst>
              <p:ext uri="{D42A27DB-BD31-4B8C-83A1-F6EECF244321}">
                <p14:modId xmlns:p14="http://schemas.microsoft.com/office/powerpoint/2010/main" val="3996518802"/>
              </p:ext>
            </p:extLst>
          </p:nvPr>
        </p:nvGraphicFramePr>
        <p:xfrm>
          <a:off x="1725387" y="2020103"/>
          <a:ext cx="7081728" cy="3539827"/>
        </p:xfrm>
        <a:graphic>
          <a:graphicData uri="http://schemas.openxmlformats.org/drawingml/2006/table">
            <a:tbl>
              <a:tblPr firstRow="1" bandRow="1">
                <a:tableStyleId>{9D7B26C5-4107-4FEC-AEDC-1716B250A1EF}</a:tableStyleId>
              </a:tblPr>
              <a:tblGrid>
                <a:gridCol w="4762499">
                  <a:extLst>
                    <a:ext uri="{9D8B030D-6E8A-4147-A177-3AD203B41FA5}">
                      <a16:colId xmlns:a16="http://schemas.microsoft.com/office/drawing/2014/main" val="1744442183"/>
                    </a:ext>
                  </a:extLst>
                </a:gridCol>
                <a:gridCol w="2319229">
                  <a:extLst>
                    <a:ext uri="{9D8B030D-6E8A-4147-A177-3AD203B41FA5}">
                      <a16:colId xmlns:a16="http://schemas.microsoft.com/office/drawing/2014/main" val="2362692834"/>
                    </a:ext>
                  </a:extLst>
                </a:gridCol>
              </a:tblGrid>
              <a:tr h="1278268">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700" b="0" dirty="0">
                          <a:solidFill>
                            <a:schemeClr val="tx1"/>
                          </a:solidFill>
                          <a:latin typeface="Verdana" panose="020B0604030504040204" pitchFamily="34" charset="0"/>
                          <a:ea typeface="Verdana" panose="020B0604030504040204" pitchFamily="34" charset="0"/>
                        </a:rPr>
                        <a:t>KNAB uzturēšanas vajadzības</a:t>
                      </a:r>
                    </a:p>
                    <a:p>
                      <a:pPr marL="0" marR="0" lvl="0" indent="0" algn="l" defTabSz="939575" rtl="0" eaLnBrk="1" fontAlgn="auto" latinLnBrk="0" hangingPunct="1">
                        <a:lnSpc>
                          <a:spcPct val="100000"/>
                        </a:lnSpc>
                        <a:spcBef>
                          <a:spcPts val="0"/>
                        </a:spcBef>
                        <a:spcAft>
                          <a:spcPts val="0"/>
                        </a:spcAft>
                        <a:buClrTx/>
                        <a:buSzTx/>
                        <a:buFontTx/>
                        <a:buNone/>
                        <a:tabLst/>
                        <a:defRPr/>
                      </a:pPr>
                      <a:r>
                        <a:rPr lang="lv-LV" sz="1700" b="0" dirty="0">
                          <a:solidFill>
                            <a:schemeClr val="tx1"/>
                          </a:solidFill>
                          <a:latin typeface="Verdana" panose="020B0604030504040204" pitchFamily="34" charset="0"/>
                          <a:ea typeface="Verdana" panose="020B0604030504040204" pitchFamily="34" charset="0"/>
                        </a:rPr>
                        <a:t>(sakaru pakalpojumi, NĪ uzturēšanas izmaksas, automašīnu, iekārtu noma, īre, komunālie pakalpojumi)</a:t>
                      </a:r>
                    </a:p>
                  </a:txBody>
                  <a:tcPr anchor="ctr">
                    <a:lnL>
                      <a:noFill/>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lv-LV" sz="1700" b="0" dirty="0">
                          <a:solidFill>
                            <a:schemeClr val="tx1"/>
                          </a:solidFill>
                          <a:latin typeface="Verdana" panose="020B0604030504040204" pitchFamily="34" charset="0"/>
                          <a:ea typeface="Verdana" panose="020B0604030504040204" pitchFamily="34" charset="0"/>
                        </a:rPr>
                        <a:t>~ 620 000 </a:t>
                      </a:r>
                      <a:r>
                        <a:rPr lang="lv-LV" sz="1700" b="0" i="0" dirty="0">
                          <a:solidFill>
                            <a:schemeClr val="tx1"/>
                          </a:solidFill>
                          <a:latin typeface="Verdana" panose="020B0604030504040204" pitchFamily="34" charset="0"/>
                          <a:ea typeface="Verdana" panose="020B0604030504040204" pitchFamily="34" charset="0"/>
                        </a:rPr>
                        <a:t>eiro</a:t>
                      </a:r>
                    </a:p>
                  </a:txBody>
                  <a:tcPr anchor="ctr">
                    <a:lnL w="6350" cap="flat" cmpd="sng" algn="ctr">
                      <a:solidFill>
                        <a:schemeClr val="tx1">
                          <a:lumMod val="50000"/>
                          <a:lumOff val="50000"/>
                        </a:schemeClr>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6897070"/>
                  </a:ext>
                </a:extLst>
              </a:tr>
              <a:tr h="514311">
                <a:tc>
                  <a:txBody>
                    <a:bodyPr/>
                    <a:lstStyle/>
                    <a:p>
                      <a:r>
                        <a:rPr lang="lv-LV" sz="1700" b="0" dirty="0">
                          <a:solidFill>
                            <a:schemeClr val="tx1"/>
                          </a:solidFill>
                          <a:latin typeface="Verdana" panose="020B0604030504040204" pitchFamily="34" charset="0"/>
                          <a:ea typeface="Verdana" panose="020B0604030504040204" pitchFamily="34" charset="0"/>
                        </a:rPr>
                        <a:t>KNAB biroja ēkas nomas maksa</a:t>
                      </a:r>
                    </a:p>
                  </a:txBody>
                  <a:tcPr anchor="ctr">
                    <a:lnL>
                      <a:noFill/>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lv-LV" sz="1700" b="0" dirty="0">
                          <a:solidFill>
                            <a:schemeClr val="tx1"/>
                          </a:solidFill>
                          <a:latin typeface="Verdana" panose="020B0604030504040204" pitchFamily="34" charset="0"/>
                          <a:ea typeface="Verdana" panose="020B0604030504040204" pitchFamily="34" charset="0"/>
                        </a:rPr>
                        <a:t>~ 516 000 </a:t>
                      </a:r>
                      <a:r>
                        <a:rPr lang="lv-LV" sz="1700" b="0" i="0" dirty="0">
                          <a:solidFill>
                            <a:schemeClr val="tx1"/>
                          </a:solidFill>
                          <a:latin typeface="Verdana" panose="020B0604030504040204" pitchFamily="34" charset="0"/>
                          <a:ea typeface="Verdana" panose="020B0604030504040204" pitchFamily="34" charset="0"/>
                        </a:rPr>
                        <a:t>eiro</a:t>
                      </a:r>
                      <a:endParaRPr lang="lv-LV" sz="1700" b="0" i="1" dirty="0">
                        <a:solidFill>
                          <a:schemeClr val="tx1"/>
                        </a:solidFill>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a:noFill/>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6014453"/>
                  </a:ext>
                </a:extLst>
              </a:tr>
              <a:tr h="718626">
                <a:tc>
                  <a:txBody>
                    <a:bodyPr/>
                    <a:lstStyle/>
                    <a:p>
                      <a:r>
                        <a:rPr lang="lv-LV" sz="1700" b="0" dirty="0">
                          <a:solidFill>
                            <a:schemeClr val="tx1"/>
                          </a:solidFill>
                          <a:latin typeface="Verdana" panose="020B0604030504040204" pitchFamily="34" charset="0"/>
                          <a:ea typeface="Verdana" panose="020B0604030504040204" pitchFamily="34" charset="0"/>
                        </a:rPr>
                        <a:t>Informācijas tehnoloģiju atbalsta pakalpojumi (licenču uzturēšana)</a:t>
                      </a:r>
                    </a:p>
                  </a:txBody>
                  <a:tcPr anchor="ctr">
                    <a:lnL>
                      <a:noFill/>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lv-LV" sz="1700" b="0" dirty="0">
                          <a:solidFill>
                            <a:schemeClr val="tx1"/>
                          </a:solidFill>
                          <a:latin typeface="Verdana" panose="020B0604030504040204" pitchFamily="34" charset="0"/>
                          <a:ea typeface="Verdana" panose="020B0604030504040204" pitchFamily="34" charset="0"/>
                        </a:rPr>
                        <a:t>~ 200 000 </a:t>
                      </a:r>
                      <a:r>
                        <a:rPr lang="lv-LV" sz="1700" b="0" i="0" dirty="0">
                          <a:solidFill>
                            <a:schemeClr val="tx1"/>
                          </a:solidFill>
                          <a:latin typeface="Verdana" panose="020B0604030504040204" pitchFamily="34" charset="0"/>
                          <a:ea typeface="Verdana" panose="020B0604030504040204" pitchFamily="34" charset="0"/>
                        </a:rPr>
                        <a:t>eiro</a:t>
                      </a:r>
                      <a:endParaRPr lang="lv-LV" sz="1700" b="0" i="1" dirty="0">
                        <a:solidFill>
                          <a:schemeClr val="tx1"/>
                        </a:solidFill>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a:noFill/>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8086992"/>
                  </a:ext>
                </a:extLst>
              </a:tr>
              <a:tr h="514311">
                <a:tc>
                  <a:txBody>
                    <a:bodyPr/>
                    <a:lstStyle/>
                    <a:p>
                      <a:r>
                        <a:rPr lang="lv-LV" sz="1700" b="0" dirty="0">
                          <a:solidFill>
                            <a:schemeClr val="tx1"/>
                          </a:solidFill>
                          <a:latin typeface="Verdana" panose="020B0604030504040204" pitchFamily="34" charset="0"/>
                          <a:ea typeface="Verdana" panose="020B0604030504040204" pitchFamily="34" charset="0"/>
                        </a:rPr>
                        <a:t>Tulkošanas pakalpojumi</a:t>
                      </a:r>
                    </a:p>
                  </a:txBody>
                  <a:tcPr anchor="ctr">
                    <a:lnL>
                      <a:noFill/>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lv-LV" sz="1700" b="0" dirty="0">
                          <a:solidFill>
                            <a:schemeClr val="tx1"/>
                          </a:solidFill>
                          <a:latin typeface="Verdana" panose="020B0604030504040204" pitchFamily="34" charset="0"/>
                          <a:ea typeface="Verdana" panose="020B0604030504040204" pitchFamily="34" charset="0"/>
                        </a:rPr>
                        <a:t>~ 85 000 </a:t>
                      </a:r>
                      <a:r>
                        <a:rPr lang="lv-LV" sz="1700" b="0" i="0" dirty="0">
                          <a:solidFill>
                            <a:schemeClr val="tx1"/>
                          </a:solidFill>
                          <a:latin typeface="Verdana" panose="020B0604030504040204" pitchFamily="34" charset="0"/>
                          <a:ea typeface="Verdana" panose="020B0604030504040204" pitchFamily="34" charset="0"/>
                        </a:rPr>
                        <a:t>eiro</a:t>
                      </a:r>
                      <a:endParaRPr lang="lv-LV" sz="1700" b="0" i="1" dirty="0">
                        <a:solidFill>
                          <a:schemeClr val="tx1"/>
                        </a:solidFill>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a:noFill/>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1996283"/>
                  </a:ext>
                </a:extLst>
              </a:tr>
              <a:tr h="514311">
                <a:tc>
                  <a:txBody>
                    <a:bodyPr/>
                    <a:lstStyle/>
                    <a:p>
                      <a:r>
                        <a:rPr lang="lv-LV" sz="1700" b="0" dirty="0">
                          <a:solidFill>
                            <a:schemeClr val="tx1"/>
                          </a:solidFill>
                          <a:latin typeface="Verdana" panose="020B0604030504040204" pitchFamily="34" charset="0"/>
                          <a:ea typeface="Verdana" panose="020B0604030504040204" pitchFamily="34" charset="0"/>
                        </a:rPr>
                        <a:t>Citi</a:t>
                      </a:r>
                    </a:p>
                  </a:txBody>
                  <a:tcPr anchor="ctr">
                    <a:lnL>
                      <a:noFill/>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lv-LV" sz="1700" b="0" dirty="0">
                          <a:solidFill>
                            <a:schemeClr val="tx1"/>
                          </a:solidFill>
                          <a:latin typeface="Verdana" panose="020B0604030504040204" pitchFamily="34" charset="0"/>
                          <a:ea typeface="Verdana" panose="020B0604030504040204" pitchFamily="34" charset="0"/>
                        </a:rPr>
                        <a:t>…</a:t>
                      </a:r>
                      <a:endParaRPr lang="lv-LV" sz="1700" b="0" i="1" dirty="0">
                        <a:solidFill>
                          <a:schemeClr val="tx1"/>
                        </a:solidFill>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a:noFill/>
                    </a:lnR>
                    <a:lnT w="6350" cap="flat" cmpd="sng" algn="ctr">
                      <a:solidFill>
                        <a:schemeClr val="tx1">
                          <a:lumMod val="50000"/>
                          <a:lumOff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1177525"/>
                  </a:ext>
                </a:extLst>
              </a:tr>
            </a:tbl>
          </a:graphicData>
        </a:graphic>
      </p:graphicFrame>
    </p:spTree>
    <p:extLst>
      <p:ext uri="{BB962C8B-B14F-4D97-AF65-F5344CB8AC3E}">
        <p14:creationId xmlns:p14="http://schemas.microsoft.com/office/powerpoint/2010/main" val="342718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8515638B-2A72-C821-2A68-CEB7EC9C1ABA}"/>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C1999C7-88EC-0416-B0F3-FDACC678D8F9}"/>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Finansiālie rādītāji </a:t>
            </a:r>
          </a:p>
          <a:p>
            <a:r>
              <a:rPr lang="lv-LV" sz="3500" b="1" dirty="0">
                <a:latin typeface="Verdana" panose="020B0604030504040204" pitchFamily="34" charset="0"/>
                <a:ea typeface="Verdana" panose="020B0604030504040204" pitchFamily="34" charset="0"/>
              </a:rPr>
              <a:t>no 2022. līdz 2026. gadam</a:t>
            </a:r>
          </a:p>
        </p:txBody>
      </p:sp>
      <p:pic>
        <p:nvPicPr>
          <p:cNvPr id="6" name="Attēls 5">
            <a:extLst>
              <a:ext uri="{FF2B5EF4-FFF2-40B4-BE49-F238E27FC236}">
                <a16:creationId xmlns:a16="http://schemas.microsoft.com/office/drawing/2014/main" id="{0D5A53F7-73F1-76F6-4BC9-022C7A393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graphicFrame>
        <p:nvGraphicFramePr>
          <p:cNvPr id="9" name="Tabula 8">
            <a:extLst>
              <a:ext uri="{FF2B5EF4-FFF2-40B4-BE49-F238E27FC236}">
                <a16:creationId xmlns:a16="http://schemas.microsoft.com/office/drawing/2014/main" id="{7FB95C8D-E765-753D-7A05-C2050A542E23}"/>
              </a:ext>
            </a:extLst>
          </p:cNvPr>
          <p:cNvGraphicFramePr>
            <a:graphicFrameLocks noGrp="1"/>
          </p:cNvGraphicFramePr>
          <p:nvPr>
            <p:extLst>
              <p:ext uri="{D42A27DB-BD31-4B8C-83A1-F6EECF244321}">
                <p14:modId xmlns:p14="http://schemas.microsoft.com/office/powerpoint/2010/main" val="2033651296"/>
              </p:ext>
            </p:extLst>
          </p:nvPr>
        </p:nvGraphicFramePr>
        <p:xfrm>
          <a:off x="951236" y="1578428"/>
          <a:ext cx="10416206" cy="4889358"/>
        </p:xfrm>
        <a:graphic>
          <a:graphicData uri="http://schemas.openxmlformats.org/drawingml/2006/table">
            <a:tbl>
              <a:tblPr firstRow="1" firstCol="1" bandRow="1">
                <a:tableStyleId>{5C22544A-7EE6-4342-B048-85BDC9FD1C3A}</a:tableStyleId>
              </a:tblPr>
              <a:tblGrid>
                <a:gridCol w="3216206">
                  <a:extLst>
                    <a:ext uri="{9D8B030D-6E8A-4147-A177-3AD203B41FA5}">
                      <a16:colId xmlns:a16="http://schemas.microsoft.com/office/drawing/2014/main" val="1344830325"/>
                    </a:ext>
                  </a:extLst>
                </a:gridCol>
                <a:gridCol w="1440000">
                  <a:extLst>
                    <a:ext uri="{9D8B030D-6E8A-4147-A177-3AD203B41FA5}">
                      <a16:colId xmlns:a16="http://schemas.microsoft.com/office/drawing/2014/main" val="3981432710"/>
                    </a:ext>
                  </a:extLst>
                </a:gridCol>
                <a:gridCol w="1440000">
                  <a:extLst>
                    <a:ext uri="{9D8B030D-6E8A-4147-A177-3AD203B41FA5}">
                      <a16:colId xmlns:a16="http://schemas.microsoft.com/office/drawing/2014/main" val="2609494051"/>
                    </a:ext>
                  </a:extLst>
                </a:gridCol>
                <a:gridCol w="1440000">
                  <a:extLst>
                    <a:ext uri="{9D8B030D-6E8A-4147-A177-3AD203B41FA5}">
                      <a16:colId xmlns:a16="http://schemas.microsoft.com/office/drawing/2014/main" val="2600308297"/>
                    </a:ext>
                  </a:extLst>
                </a:gridCol>
                <a:gridCol w="1440000">
                  <a:extLst>
                    <a:ext uri="{9D8B030D-6E8A-4147-A177-3AD203B41FA5}">
                      <a16:colId xmlns:a16="http://schemas.microsoft.com/office/drawing/2014/main" val="1739865304"/>
                    </a:ext>
                  </a:extLst>
                </a:gridCol>
                <a:gridCol w="1440000">
                  <a:extLst>
                    <a:ext uri="{9D8B030D-6E8A-4147-A177-3AD203B41FA5}">
                      <a16:colId xmlns:a16="http://schemas.microsoft.com/office/drawing/2014/main" val="3535017494"/>
                    </a:ext>
                  </a:extLst>
                </a:gridCol>
              </a:tblGrid>
              <a:tr h="642002">
                <a:tc>
                  <a:txBody>
                    <a:bodyPr/>
                    <a:lstStyle/>
                    <a:p>
                      <a:pPr indent="450215" algn="ctr">
                        <a:spcAft>
                          <a:spcPts val="600"/>
                        </a:spcAft>
                      </a:pPr>
                      <a:r>
                        <a:rPr lang="lv-LV" sz="1500" dirty="0">
                          <a:solidFill>
                            <a:schemeClr val="tx1"/>
                          </a:solidFill>
                          <a:effectLst/>
                          <a:latin typeface="Verdana" panose="020B0604030504040204" pitchFamily="34" charset="0"/>
                          <a:ea typeface="Verdana" panose="020B0604030504040204" pitchFamily="34" charset="0"/>
                        </a:rPr>
                        <a:t> </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l">
                        <a:spcAft>
                          <a:spcPts val="600"/>
                        </a:spcAft>
                        <a:buFont typeface="Arial" panose="020B0604020202020204" pitchFamily="34" charset="0"/>
                        <a:buNone/>
                      </a:pPr>
                      <a:r>
                        <a:rPr lang="lv-LV" sz="1500" b="0" dirty="0">
                          <a:latin typeface="Verdana" panose="020B0604030504040204" pitchFamily="34" charset="0"/>
                          <a:ea typeface="Verdana" panose="020B0604030504040204" pitchFamily="34" charset="0"/>
                        </a:rPr>
                        <a:t>2022. gads (izpilde)</a:t>
                      </a:r>
                    </a:p>
                  </a:txBody>
                  <a:tcPr marL="68580" marR="68580" marT="0" marB="0" anchor="ctr">
                    <a:solidFill>
                      <a:schemeClr val="bg1">
                        <a:lumMod val="50000"/>
                      </a:schemeClr>
                    </a:solidFill>
                  </a:tcPr>
                </a:tc>
                <a:tc>
                  <a:txBody>
                    <a:bodyPr/>
                    <a:lstStyle/>
                    <a:p>
                      <a:pPr marL="0" indent="0" algn="l">
                        <a:spcAft>
                          <a:spcPts val="600"/>
                        </a:spcAft>
                        <a:buFont typeface="Arial" panose="020B0604020202020204" pitchFamily="34" charset="0"/>
                        <a:buNone/>
                      </a:pPr>
                      <a:r>
                        <a:rPr lang="lv-LV" sz="1500" b="0" dirty="0">
                          <a:latin typeface="Verdana" panose="020B0604030504040204" pitchFamily="34" charset="0"/>
                          <a:ea typeface="Verdana" panose="020B0604030504040204" pitchFamily="34" charset="0"/>
                        </a:rPr>
                        <a:t>2023. gada plāns</a:t>
                      </a:r>
                    </a:p>
                  </a:txBody>
                  <a:tcPr marL="68580" marR="68580" marT="0" marB="0" anchor="ctr">
                    <a:solidFill>
                      <a:schemeClr val="bg1">
                        <a:lumMod val="50000"/>
                      </a:schemeClr>
                    </a:solidFill>
                  </a:tcPr>
                </a:tc>
                <a:tc>
                  <a:txBody>
                    <a:bodyPr/>
                    <a:lstStyle/>
                    <a:p>
                      <a:pPr marL="0" indent="0" algn="l">
                        <a:spcAft>
                          <a:spcPts val="600"/>
                        </a:spcAft>
                        <a:buFont typeface="Arial" panose="020B0604020202020204" pitchFamily="34" charset="0"/>
                        <a:buNone/>
                      </a:pPr>
                      <a:r>
                        <a:rPr lang="lv-LV" sz="1500" b="0" dirty="0">
                          <a:latin typeface="Verdana" panose="020B0604030504040204" pitchFamily="34" charset="0"/>
                          <a:ea typeface="Verdana" panose="020B0604030504040204" pitchFamily="34" charset="0"/>
                        </a:rPr>
                        <a:t>2024. gada</a:t>
                      </a:r>
                      <a:br>
                        <a:rPr lang="lv-LV" sz="1500" b="0" dirty="0">
                          <a:latin typeface="Verdana" panose="020B0604030504040204" pitchFamily="34" charset="0"/>
                          <a:ea typeface="Verdana" panose="020B0604030504040204" pitchFamily="34" charset="0"/>
                        </a:rPr>
                      </a:br>
                      <a:r>
                        <a:rPr lang="lv-LV" sz="1500" b="0" dirty="0">
                          <a:latin typeface="Verdana" panose="020B0604030504040204" pitchFamily="34" charset="0"/>
                          <a:ea typeface="Verdana" panose="020B0604030504040204" pitchFamily="34" charset="0"/>
                        </a:rPr>
                        <a:t>projekts</a:t>
                      </a:r>
                    </a:p>
                  </a:txBody>
                  <a:tcPr marL="68580" marR="68580" marT="0" marB="0" anchor="ctr">
                    <a:solidFill>
                      <a:schemeClr val="bg1">
                        <a:lumMod val="50000"/>
                      </a:schemeClr>
                    </a:solidFill>
                  </a:tcPr>
                </a:tc>
                <a:tc>
                  <a:txBody>
                    <a:bodyPr/>
                    <a:lstStyle/>
                    <a:p>
                      <a:pPr marL="0" indent="0" algn="l">
                        <a:spcAft>
                          <a:spcPts val="600"/>
                        </a:spcAft>
                        <a:buFont typeface="Arial" panose="020B0604020202020204" pitchFamily="34" charset="0"/>
                        <a:buNone/>
                      </a:pPr>
                      <a:r>
                        <a:rPr lang="lv-LV" sz="1500" b="0" dirty="0">
                          <a:latin typeface="Verdana" panose="020B0604030504040204" pitchFamily="34" charset="0"/>
                          <a:ea typeface="Verdana" panose="020B0604030504040204" pitchFamily="34" charset="0"/>
                        </a:rPr>
                        <a:t>2025. gada</a:t>
                      </a:r>
                      <a:br>
                        <a:rPr lang="lv-LV" sz="1500" b="0" dirty="0">
                          <a:latin typeface="Verdana" panose="020B0604030504040204" pitchFamily="34" charset="0"/>
                          <a:ea typeface="Verdana" panose="020B0604030504040204" pitchFamily="34" charset="0"/>
                        </a:rPr>
                      </a:br>
                      <a:r>
                        <a:rPr lang="lv-LV" sz="1500" b="0" dirty="0">
                          <a:latin typeface="Verdana" panose="020B0604030504040204" pitchFamily="34" charset="0"/>
                          <a:ea typeface="Verdana" panose="020B0604030504040204" pitchFamily="34" charset="0"/>
                        </a:rPr>
                        <a:t>prognoze</a:t>
                      </a:r>
                    </a:p>
                  </a:txBody>
                  <a:tcPr marL="68580" marR="68580" marT="0" marB="0" anchor="ctr">
                    <a:solidFill>
                      <a:schemeClr val="bg1">
                        <a:lumMod val="50000"/>
                      </a:schemeClr>
                    </a:solidFill>
                  </a:tcPr>
                </a:tc>
                <a:tc>
                  <a:txBody>
                    <a:bodyPr/>
                    <a:lstStyle/>
                    <a:p>
                      <a:pPr marL="0" indent="0" algn="l">
                        <a:spcAft>
                          <a:spcPts val="600"/>
                        </a:spcAft>
                        <a:buFont typeface="Arial" panose="020B0604020202020204" pitchFamily="34" charset="0"/>
                        <a:buNone/>
                      </a:pPr>
                      <a:r>
                        <a:rPr lang="lv-LV" sz="1500" b="0" dirty="0">
                          <a:latin typeface="Verdana" panose="020B0604030504040204" pitchFamily="34" charset="0"/>
                          <a:ea typeface="Verdana" panose="020B0604030504040204" pitchFamily="34" charset="0"/>
                        </a:rPr>
                        <a:t>2026. gada</a:t>
                      </a:r>
                      <a:br>
                        <a:rPr lang="lv-LV" sz="1500" b="0" dirty="0">
                          <a:latin typeface="Verdana" panose="020B0604030504040204" pitchFamily="34" charset="0"/>
                          <a:ea typeface="Verdana" panose="020B0604030504040204" pitchFamily="34" charset="0"/>
                        </a:rPr>
                      </a:br>
                      <a:r>
                        <a:rPr lang="lv-LV" sz="1500" b="0" dirty="0">
                          <a:latin typeface="Verdana" panose="020B0604030504040204" pitchFamily="34" charset="0"/>
                          <a:ea typeface="Verdana" panose="020B0604030504040204" pitchFamily="34" charset="0"/>
                        </a:rPr>
                        <a:t>prognoze</a:t>
                      </a:r>
                    </a:p>
                  </a:txBody>
                  <a:tcPr marL="68580" marR="68580" marT="0" marB="0" anchor="ctr">
                    <a:solidFill>
                      <a:schemeClr val="bg1">
                        <a:lumMod val="50000"/>
                      </a:schemeClr>
                    </a:solidFill>
                  </a:tcPr>
                </a:tc>
                <a:extLst>
                  <a:ext uri="{0D108BD9-81ED-4DB2-BD59-A6C34878D82A}">
                    <a16:rowId xmlns:a16="http://schemas.microsoft.com/office/drawing/2014/main" val="1499095376"/>
                  </a:ext>
                </a:extLst>
              </a:tr>
              <a:tr h="698985">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Kopējie izdevumi KNAB darbības nodrošināšanai, eiro</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8 895 662</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10 267 984</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10 734 603</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9 946 880</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10 035 052</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24618137"/>
                  </a:ext>
                </a:extLst>
              </a:tr>
              <a:tr h="752431">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Kopējo izdevumu izmaiņas, eiro (+/–) pret iepriekšējo gadu</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1 372 322</a:t>
                      </a: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dirty="0">
                          <a:solidFill>
                            <a:srgbClr val="000000"/>
                          </a:solidFill>
                          <a:effectLst/>
                          <a:latin typeface="Verdana" panose="020B0604030504040204" pitchFamily="34" charset="0"/>
                          <a:ea typeface="Verdana" panose="020B0604030504040204" pitchFamily="34" charset="0"/>
                        </a:rPr>
                        <a:t>466 619</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a:solidFill>
                            <a:srgbClr val="000000"/>
                          </a:solidFill>
                          <a:effectLst/>
                          <a:latin typeface="Verdana" panose="020B0604030504040204" pitchFamily="34" charset="0"/>
                          <a:ea typeface="Verdana" panose="020B0604030504040204" pitchFamily="34" charset="0"/>
                        </a:rPr>
                        <a:t>-787 723</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dirty="0">
                          <a:solidFill>
                            <a:srgbClr val="000000"/>
                          </a:solidFill>
                          <a:effectLst/>
                          <a:latin typeface="Verdana" panose="020B0604030504040204" pitchFamily="34" charset="0"/>
                          <a:ea typeface="Verdana" panose="020B0604030504040204" pitchFamily="34" charset="0"/>
                        </a:rPr>
                        <a:t>88 172</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06948051"/>
                  </a:ext>
                </a:extLst>
              </a:tr>
              <a:tr h="698985">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Kopējie izdevumi, % (+/–) pret iepriekšējo gadu</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a:solidFill>
                            <a:srgbClr val="000000"/>
                          </a:solidFill>
                          <a:effectLst/>
                          <a:latin typeface="Verdana" panose="020B0604030504040204" pitchFamily="34" charset="0"/>
                          <a:ea typeface="Verdana" panose="020B0604030504040204" pitchFamily="34" charset="0"/>
                        </a:rPr>
                        <a:t>15</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a:solidFill>
                            <a:srgbClr val="000000"/>
                          </a:solidFill>
                          <a:effectLst/>
                          <a:latin typeface="Verdana" panose="020B0604030504040204" pitchFamily="34" charset="0"/>
                          <a:ea typeface="Verdana" panose="020B0604030504040204" pitchFamily="34" charset="0"/>
                        </a:rPr>
                        <a:t>5</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a:solidFill>
                            <a:srgbClr val="000000"/>
                          </a:solidFill>
                          <a:effectLst/>
                          <a:latin typeface="Verdana" panose="020B0604030504040204" pitchFamily="34" charset="0"/>
                          <a:ea typeface="Verdana" panose="020B0604030504040204" pitchFamily="34" charset="0"/>
                        </a:rPr>
                        <a:t>-7</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b="0" i="0" u="none" strike="noStrike" dirty="0">
                          <a:solidFill>
                            <a:srgbClr val="000000"/>
                          </a:solidFill>
                          <a:effectLst/>
                          <a:latin typeface="Verdana" panose="020B0604030504040204" pitchFamily="34" charset="0"/>
                          <a:ea typeface="Verdana" panose="020B0604030504040204" pitchFamily="34" charset="0"/>
                        </a:rPr>
                        <a:t>1</a:t>
                      </a:r>
                    </a:p>
                  </a:txBody>
                  <a:tcPr marL="6350" marR="6350" marT="6350"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4243841"/>
                  </a:ext>
                </a:extLst>
              </a:tr>
              <a:tr h="698985">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Atlīdzība, eiro</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6 870 260</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8 111 436</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8 964 203</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8 181 480</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8 128 209</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48217663"/>
                  </a:ext>
                </a:extLst>
              </a:tr>
              <a:tr h="698985">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Vidējais amata vietu skaits gadā</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144</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171</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171</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171</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171</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0225125"/>
                  </a:ext>
                </a:extLst>
              </a:tr>
              <a:tr h="698985">
                <a:tc>
                  <a:txBody>
                    <a:bodyPr/>
                    <a:lstStyle/>
                    <a:p>
                      <a:pPr marL="0" indent="0" algn="ctr">
                        <a:spcAft>
                          <a:spcPts val="600"/>
                        </a:spcAft>
                        <a:buFont typeface="Arial" panose="020B0604020202020204" pitchFamily="34" charset="0"/>
                        <a:buNone/>
                      </a:pPr>
                      <a:r>
                        <a:rPr lang="lv-LV" sz="1500" b="0" dirty="0">
                          <a:solidFill>
                            <a:schemeClr val="tx1"/>
                          </a:solidFill>
                          <a:effectLst/>
                          <a:latin typeface="Verdana" panose="020B0604030504040204" pitchFamily="34" charset="0"/>
                          <a:ea typeface="Verdana" panose="020B0604030504040204" pitchFamily="34" charset="0"/>
                        </a:rPr>
                        <a:t>Vidējā alga amata vietai (mēnesī), eiro</a:t>
                      </a:r>
                      <a:endParaRPr lang="lv-LV" sz="15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lgn="ctr">
                        <a:spcAft>
                          <a:spcPts val="600"/>
                        </a:spcAft>
                        <a:buFont typeface="Arial" panose="020B0604020202020204" pitchFamily="34" charset="0"/>
                        <a:buNone/>
                      </a:pPr>
                      <a:r>
                        <a:rPr lang="en-GB" sz="1500" b="0" i="0" u="none" strike="noStrike" kern="1200" baseline="0" dirty="0">
                          <a:solidFill>
                            <a:schemeClr val="dk1"/>
                          </a:solidFill>
                          <a:latin typeface="Verdana" panose="020B0604030504040204" pitchFamily="34" charset="0"/>
                          <a:ea typeface="Verdana" panose="020B0604030504040204" pitchFamily="34" charset="0"/>
                          <a:cs typeface="+mn-cs"/>
                        </a:rPr>
                        <a:t>2037</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lgn="ctr">
                        <a:spcAft>
                          <a:spcPts val="600"/>
                        </a:spcAft>
                        <a:buFont typeface="Arial" panose="020B0604020202020204" pitchFamily="34" charset="0"/>
                        <a:buNone/>
                      </a:pPr>
                      <a:r>
                        <a:rPr lang="lv-LV" sz="1500" dirty="0">
                          <a:solidFill>
                            <a:schemeClr val="tx1"/>
                          </a:solidFill>
                          <a:effectLst/>
                          <a:latin typeface="Verdana" panose="020B0604030504040204" pitchFamily="34" charset="0"/>
                          <a:ea typeface="Verdana" panose="020B0604030504040204" pitchFamily="34" charset="0"/>
                        </a:rPr>
                        <a:t>2365</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lgn="ctr">
                        <a:spcAft>
                          <a:spcPts val="600"/>
                        </a:spcAft>
                        <a:buFont typeface="Arial" panose="020B0604020202020204" pitchFamily="34" charset="0"/>
                        <a:buNone/>
                      </a:pPr>
                      <a:r>
                        <a:rPr lang="en-GB" sz="1500" b="0" i="0" u="none" strike="noStrike" kern="1200" baseline="0" dirty="0">
                          <a:solidFill>
                            <a:schemeClr val="dk1"/>
                          </a:solidFill>
                          <a:latin typeface="Verdana" panose="020B0604030504040204" pitchFamily="34" charset="0"/>
                          <a:ea typeface="Verdana" panose="020B0604030504040204" pitchFamily="34" charset="0"/>
                          <a:cs typeface="+mn-cs"/>
                        </a:rPr>
                        <a:t>2465</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lgn="ctr">
                        <a:spcAft>
                          <a:spcPts val="600"/>
                        </a:spcAft>
                        <a:buFont typeface="Arial" panose="020B0604020202020204" pitchFamily="34" charset="0"/>
                        <a:buNone/>
                      </a:pPr>
                      <a:r>
                        <a:rPr lang="en-GB" sz="1500" b="0" i="0" u="none" strike="noStrike" kern="1200" baseline="0" dirty="0">
                          <a:solidFill>
                            <a:schemeClr val="dk1"/>
                          </a:solidFill>
                          <a:latin typeface="Verdana" panose="020B0604030504040204" pitchFamily="34" charset="0"/>
                          <a:ea typeface="Verdana" panose="020B0604030504040204" pitchFamily="34" charset="0"/>
                          <a:cs typeface="+mn-cs"/>
                        </a:rPr>
                        <a:t>2465</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lgn="ctr">
                        <a:spcAft>
                          <a:spcPts val="600"/>
                        </a:spcAft>
                        <a:buFont typeface="Arial" panose="020B0604020202020204" pitchFamily="34" charset="0"/>
                        <a:buNone/>
                      </a:pPr>
                      <a:r>
                        <a:rPr lang="en-GB" sz="1500" b="0" i="0" u="none" strike="noStrike" kern="1200" baseline="0" dirty="0">
                          <a:solidFill>
                            <a:schemeClr val="dk1"/>
                          </a:solidFill>
                          <a:latin typeface="Verdana" panose="020B0604030504040204" pitchFamily="34" charset="0"/>
                          <a:ea typeface="Verdana" panose="020B0604030504040204" pitchFamily="34" charset="0"/>
                          <a:cs typeface="+mn-cs"/>
                        </a:rPr>
                        <a:t>2465</a:t>
                      </a:r>
                      <a:endParaRPr lang="lv-LV" sz="15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66653726"/>
                  </a:ext>
                </a:extLst>
              </a:tr>
            </a:tbl>
          </a:graphicData>
        </a:graphic>
      </p:graphicFrame>
    </p:spTree>
    <p:extLst>
      <p:ext uri="{BB962C8B-B14F-4D97-AF65-F5344CB8AC3E}">
        <p14:creationId xmlns:p14="http://schemas.microsoft.com/office/powerpoint/2010/main" val="283217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F412BD64-55E5-F594-7C78-9B285EC8DE50}"/>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5" name="Attēls 4">
            <a:extLst>
              <a:ext uri="{FF2B5EF4-FFF2-40B4-BE49-F238E27FC236}">
                <a16:creationId xmlns:a16="http://schemas.microsoft.com/office/drawing/2014/main" id="{638DDA65-C440-33BF-BD77-F568CF440E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6" name="TextBox 5">
            <a:extLst>
              <a:ext uri="{FF2B5EF4-FFF2-40B4-BE49-F238E27FC236}">
                <a16:creationId xmlns:a16="http://schemas.microsoft.com/office/drawing/2014/main" id="{D5435411-F0ED-0714-4CD7-FDCB3829726B}"/>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prioritārie pasākumi </a:t>
            </a:r>
          </a:p>
          <a:p>
            <a:r>
              <a:rPr lang="lv-LV" sz="3500" b="1" dirty="0">
                <a:latin typeface="Verdana" panose="020B0604030504040204" pitchFamily="34" charset="0"/>
                <a:ea typeface="Verdana" panose="020B0604030504040204" pitchFamily="34" charset="0"/>
              </a:rPr>
              <a:t>2024., 2025. un 2026. gadā</a:t>
            </a:r>
          </a:p>
        </p:txBody>
      </p:sp>
      <p:sp>
        <p:nvSpPr>
          <p:cNvPr id="11" name="Taisnstūris: ar noapaļotiem stūriem 10">
            <a:extLst>
              <a:ext uri="{FF2B5EF4-FFF2-40B4-BE49-F238E27FC236}">
                <a16:creationId xmlns:a16="http://schemas.microsoft.com/office/drawing/2014/main" id="{A1D587FA-871E-5735-6336-33C84D241BED}"/>
              </a:ext>
            </a:extLst>
          </p:cNvPr>
          <p:cNvSpPr/>
          <p:nvPr/>
        </p:nvSpPr>
        <p:spPr>
          <a:xfrm>
            <a:off x="744763" y="1986637"/>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8A012CE-D713-DCC4-7757-934223911649}"/>
              </a:ext>
            </a:extLst>
          </p:cNvPr>
          <p:cNvSpPr txBox="1"/>
          <p:nvPr/>
        </p:nvSpPr>
        <p:spPr>
          <a:xfrm>
            <a:off x="777422" y="1953823"/>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1</a:t>
            </a:r>
            <a:endParaRPr lang="en-GB" sz="4000" dirty="0">
              <a:solidFill>
                <a:schemeClr val="bg1"/>
              </a:solidFill>
              <a:latin typeface="Arial Black" panose="020B0A04020102020204" pitchFamily="34" charset="0"/>
            </a:endParaRPr>
          </a:p>
        </p:txBody>
      </p:sp>
      <p:sp>
        <p:nvSpPr>
          <p:cNvPr id="13" name="Satura vietturis 2">
            <a:extLst>
              <a:ext uri="{FF2B5EF4-FFF2-40B4-BE49-F238E27FC236}">
                <a16:creationId xmlns:a16="http://schemas.microsoft.com/office/drawing/2014/main" id="{489B4160-7EB0-1D36-A446-C5092D386E75}"/>
              </a:ext>
            </a:extLst>
          </p:cNvPr>
          <p:cNvSpPr txBox="1">
            <a:spLocks/>
          </p:cNvSpPr>
          <p:nvPr/>
        </p:nvSpPr>
        <p:spPr>
          <a:xfrm>
            <a:off x="1640047" y="2136537"/>
            <a:ext cx="9368909" cy="5251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Vienreizējs pabalsts KNAB amatpersonām (2024.–2025. gads)</a:t>
            </a:r>
          </a:p>
        </p:txBody>
      </p:sp>
      <p:sp>
        <p:nvSpPr>
          <p:cNvPr id="14" name="Taisnstūris: ar noapaļotiem stūriem 13">
            <a:extLst>
              <a:ext uri="{FF2B5EF4-FFF2-40B4-BE49-F238E27FC236}">
                <a16:creationId xmlns:a16="http://schemas.microsoft.com/office/drawing/2014/main" id="{FC774E95-5254-9BB5-F14B-81644F419422}"/>
              </a:ext>
            </a:extLst>
          </p:cNvPr>
          <p:cNvSpPr/>
          <p:nvPr/>
        </p:nvSpPr>
        <p:spPr>
          <a:xfrm>
            <a:off x="777422" y="3142800"/>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8F7A4BBD-11A3-D755-39E6-5CE47D39C923}"/>
              </a:ext>
            </a:extLst>
          </p:cNvPr>
          <p:cNvSpPr txBox="1"/>
          <p:nvPr/>
        </p:nvSpPr>
        <p:spPr>
          <a:xfrm>
            <a:off x="810081" y="3109986"/>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2</a:t>
            </a:r>
            <a:endParaRPr lang="en-GB" sz="4000" dirty="0">
              <a:solidFill>
                <a:schemeClr val="bg1"/>
              </a:solidFill>
              <a:latin typeface="Arial Black" panose="020B0A04020102020204" pitchFamily="34" charset="0"/>
            </a:endParaRPr>
          </a:p>
        </p:txBody>
      </p:sp>
      <p:sp>
        <p:nvSpPr>
          <p:cNvPr id="16" name="Satura vietturis 2">
            <a:extLst>
              <a:ext uri="{FF2B5EF4-FFF2-40B4-BE49-F238E27FC236}">
                <a16:creationId xmlns:a16="http://schemas.microsoft.com/office/drawing/2014/main" id="{E343EA4F-1EA0-D392-1053-A86FCFDA732A}"/>
              </a:ext>
            </a:extLst>
          </p:cNvPr>
          <p:cNvSpPr txBox="1">
            <a:spLocks/>
          </p:cNvSpPr>
          <p:nvPr/>
        </p:nvSpPr>
        <p:spPr>
          <a:xfrm>
            <a:off x="1640047" y="3142800"/>
            <a:ext cx="9013369" cy="9378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Dokumentu un informācijas pārvaldības sistēmas uzturēšana un pielāgošana izmaiņām (2026. gads)</a:t>
            </a:r>
          </a:p>
        </p:txBody>
      </p:sp>
    </p:spTree>
    <p:extLst>
      <p:ext uri="{BB962C8B-B14F-4D97-AF65-F5344CB8AC3E}">
        <p14:creationId xmlns:p14="http://schemas.microsoft.com/office/powerpoint/2010/main" val="169846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94BD6412-46D8-DE04-3386-581CF0E451B4}"/>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6" name="Attēls 5">
            <a:extLst>
              <a:ext uri="{FF2B5EF4-FFF2-40B4-BE49-F238E27FC236}">
                <a16:creationId xmlns:a16="http://schemas.microsoft.com/office/drawing/2014/main" id="{2A90809C-CAF9-FD44-9731-E088053D2F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9" name="Taisnstūris: ar noapaļotiem stūriem 8">
            <a:extLst>
              <a:ext uri="{FF2B5EF4-FFF2-40B4-BE49-F238E27FC236}">
                <a16:creationId xmlns:a16="http://schemas.microsoft.com/office/drawing/2014/main" id="{E36E556D-B67C-BA2D-49C1-E4ABCA472832}"/>
              </a:ext>
            </a:extLst>
          </p:cNvPr>
          <p:cNvSpPr/>
          <p:nvPr/>
        </p:nvSpPr>
        <p:spPr>
          <a:xfrm>
            <a:off x="752149" y="1823351"/>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6A1CB84-D3F0-A182-4590-BD4A33107EFF}"/>
              </a:ext>
            </a:extLst>
          </p:cNvPr>
          <p:cNvSpPr txBox="1"/>
          <p:nvPr/>
        </p:nvSpPr>
        <p:spPr>
          <a:xfrm>
            <a:off x="784808" y="1790537"/>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1</a:t>
            </a:r>
            <a:endParaRPr lang="en-GB" sz="4000" dirty="0">
              <a:solidFill>
                <a:schemeClr val="bg1"/>
              </a:solidFill>
              <a:latin typeface="Arial Black" panose="020B0A04020102020204" pitchFamily="34" charset="0"/>
            </a:endParaRPr>
          </a:p>
        </p:txBody>
      </p:sp>
      <p:sp>
        <p:nvSpPr>
          <p:cNvPr id="11" name="Satura vietturis 2">
            <a:extLst>
              <a:ext uri="{FF2B5EF4-FFF2-40B4-BE49-F238E27FC236}">
                <a16:creationId xmlns:a16="http://schemas.microsoft.com/office/drawing/2014/main" id="{D686D3D4-401E-CA25-5DD0-ABF65D9CC621}"/>
              </a:ext>
            </a:extLst>
          </p:cNvPr>
          <p:cNvSpPr txBox="1">
            <a:spLocks/>
          </p:cNvSpPr>
          <p:nvPr/>
        </p:nvSpPr>
        <p:spPr>
          <a:xfrm>
            <a:off x="1647433" y="1973251"/>
            <a:ext cx="9368909" cy="5251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Vienreizējs pabalsts KNAB amatpersonām (2024.–2025. gads)</a:t>
            </a:r>
          </a:p>
        </p:txBody>
      </p:sp>
      <p:sp>
        <p:nvSpPr>
          <p:cNvPr id="13" name="TextBox 12">
            <a:extLst>
              <a:ext uri="{FF2B5EF4-FFF2-40B4-BE49-F238E27FC236}">
                <a16:creationId xmlns:a16="http://schemas.microsoft.com/office/drawing/2014/main" id="{0AFBAACB-7F99-3364-BFA0-11F10B2C8360}"/>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prioritārie pasākumi </a:t>
            </a:r>
          </a:p>
          <a:p>
            <a:r>
              <a:rPr lang="lv-LV" sz="3500" b="1" dirty="0">
                <a:latin typeface="Verdana" panose="020B0604030504040204" pitchFamily="34" charset="0"/>
                <a:ea typeface="Verdana" panose="020B0604030504040204" pitchFamily="34" charset="0"/>
              </a:rPr>
              <a:t>2024., 2025. un 2026. gadā</a:t>
            </a:r>
          </a:p>
        </p:txBody>
      </p:sp>
      <p:graphicFrame>
        <p:nvGraphicFramePr>
          <p:cNvPr id="14" name="Tabula 13">
            <a:extLst>
              <a:ext uri="{FF2B5EF4-FFF2-40B4-BE49-F238E27FC236}">
                <a16:creationId xmlns:a16="http://schemas.microsoft.com/office/drawing/2014/main" id="{2ED25B93-F6C7-F770-C46B-64EBEEF961DE}"/>
              </a:ext>
            </a:extLst>
          </p:cNvPr>
          <p:cNvGraphicFramePr>
            <a:graphicFrameLocks noGrp="1"/>
          </p:cNvGraphicFramePr>
          <p:nvPr>
            <p:extLst>
              <p:ext uri="{D42A27DB-BD31-4B8C-83A1-F6EECF244321}">
                <p14:modId xmlns:p14="http://schemas.microsoft.com/office/powerpoint/2010/main" val="669262843"/>
              </p:ext>
            </p:extLst>
          </p:nvPr>
        </p:nvGraphicFramePr>
        <p:xfrm>
          <a:off x="1698174" y="3869719"/>
          <a:ext cx="8975268" cy="1552575"/>
        </p:xfrm>
        <a:graphic>
          <a:graphicData uri="http://schemas.openxmlformats.org/drawingml/2006/table">
            <a:tbl>
              <a:tblPr>
                <a:tableStyleId>{5C22544A-7EE6-4342-B048-85BDC9FD1C3A}</a:tableStyleId>
              </a:tblPr>
              <a:tblGrid>
                <a:gridCol w="1495878">
                  <a:extLst>
                    <a:ext uri="{9D8B030D-6E8A-4147-A177-3AD203B41FA5}">
                      <a16:colId xmlns:a16="http://schemas.microsoft.com/office/drawing/2014/main" val="3732436723"/>
                    </a:ext>
                  </a:extLst>
                </a:gridCol>
                <a:gridCol w="1495878">
                  <a:extLst>
                    <a:ext uri="{9D8B030D-6E8A-4147-A177-3AD203B41FA5}">
                      <a16:colId xmlns:a16="http://schemas.microsoft.com/office/drawing/2014/main" val="3746502698"/>
                    </a:ext>
                  </a:extLst>
                </a:gridCol>
                <a:gridCol w="1495878">
                  <a:extLst>
                    <a:ext uri="{9D8B030D-6E8A-4147-A177-3AD203B41FA5}">
                      <a16:colId xmlns:a16="http://schemas.microsoft.com/office/drawing/2014/main" val="554993577"/>
                    </a:ext>
                  </a:extLst>
                </a:gridCol>
                <a:gridCol w="1495878">
                  <a:extLst>
                    <a:ext uri="{9D8B030D-6E8A-4147-A177-3AD203B41FA5}">
                      <a16:colId xmlns:a16="http://schemas.microsoft.com/office/drawing/2014/main" val="4050739555"/>
                    </a:ext>
                  </a:extLst>
                </a:gridCol>
                <a:gridCol w="1495878">
                  <a:extLst>
                    <a:ext uri="{9D8B030D-6E8A-4147-A177-3AD203B41FA5}">
                      <a16:colId xmlns:a16="http://schemas.microsoft.com/office/drawing/2014/main" val="4185430265"/>
                    </a:ext>
                  </a:extLst>
                </a:gridCol>
                <a:gridCol w="1495878">
                  <a:extLst>
                    <a:ext uri="{9D8B030D-6E8A-4147-A177-3AD203B41FA5}">
                      <a16:colId xmlns:a16="http://schemas.microsoft.com/office/drawing/2014/main" val="1987621562"/>
                    </a:ext>
                  </a:extLst>
                </a:gridCol>
              </a:tblGrid>
              <a:tr h="699360">
                <a:tc>
                  <a:txBody>
                    <a:bodyPr/>
                    <a:lstStyle/>
                    <a:p>
                      <a:pPr algn="ctr" fontAlgn="ctr"/>
                      <a:r>
                        <a:rPr lang="lv-LV" sz="1400" b="0" u="none" strike="noStrike" dirty="0">
                          <a:solidFill>
                            <a:schemeClr val="bg1"/>
                          </a:solidFill>
                          <a:effectLst/>
                          <a:latin typeface="Verdana" panose="020B0604030504040204" pitchFamily="34" charset="0"/>
                          <a:ea typeface="Verdana" panose="020B0604030504040204" pitchFamily="34" charset="0"/>
                        </a:rPr>
                        <a:t>2024. gadam</a:t>
                      </a:r>
                      <a:endParaRPr lang="lv-LV"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R w="6350" cap="flat" cmpd="sng" algn="ctr">
                      <a:solidFill>
                        <a:schemeClr val="bg1"/>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tc>
                  <a:txBody>
                    <a:bodyPr/>
                    <a:lstStyle/>
                    <a:p>
                      <a:pPr algn="ctr" fontAlgn="ctr"/>
                      <a:r>
                        <a:rPr lang="lv-LV" sz="1400" b="0" u="none" strike="noStrike" dirty="0">
                          <a:solidFill>
                            <a:schemeClr val="bg1"/>
                          </a:solidFill>
                          <a:effectLst/>
                          <a:latin typeface="Verdana" panose="020B0604030504040204" pitchFamily="34" charset="0"/>
                          <a:ea typeface="Verdana" panose="020B0604030504040204" pitchFamily="34" charset="0"/>
                        </a:rPr>
                        <a:t>2025. gadam</a:t>
                      </a:r>
                      <a:endParaRPr lang="lv-LV"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tc>
                  <a:txBody>
                    <a:bodyPr/>
                    <a:lstStyle/>
                    <a:p>
                      <a:pPr algn="ctr" fontAlgn="ctr"/>
                      <a:r>
                        <a:rPr lang="lv-LV" sz="1400" b="0" u="none" strike="noStrike" dirty="0">
                          <a:solidFill>
                            <a:schemeClr val="bg1"/>
                          </a:solidFill>
                          <a:effectLst/>
                          <a:latin typeface="Verdana" panose="020B0604030504040204" pitchFamily="34" charset="0"/>
                          <a:ea typeface="Verdana" panose="020B0604030504040204" pitchFamily="34" charset="0"/>
                        </a:rPr>
                        <a:t>2026. gads</a:t>
                      </a:r>
                      <a:endParaRPr lang="lv-LV"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tc>
                  <a:txBody>
                    <a:bodyPr/>
                    <a:lstStyle/>
                    <a:p>
                      <a:pPr algn="ctr" fontAlgn="ctr"/>
                      <a:r>
                        <a:rPr lang="lv-LV" sz="1400" b="0" u="none" strike="noStrike" dirty="0">
                          <a:solidFill>
                            <a:schemeClr val="bg1"/>
                          </a:solidFill>
                          <a:effectLst/>
                          <a:latin typeface="Verdana" panose="020B0604030504040204" pitchFamily="34" charset="0"/>
                          <a:ea typeface="Verdana" panose="020B0604030504040204" pitchFamily="34" charset="0"/>
                        </a:rPr>
                        <a:t>Turpmākā laikposmā līdz pasākuma pabeigšanai (ja tas ir terminēts)</a:t>
                      </a:r>
                      <a:endParaRPr lang="lv-LV"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tc>
                  <a:txBody>
                    <a:bodyPr/>
                    <a:lstStyle/>
                    <a:p>
                      <a:pPr algn="ctr" fontAlgn="ctr"/>
                      <a:r>
                        <a:rPr lang="lv-LV" sz="1400" b="0" u="none" strike="noStrike" dirty="0">
                          <a:solidFill>
                            <a:schemeClr val="bg1"/>
                          </a:solidFill>
                          <a:effectLst/>
                          <a:latin typeface="Verdana" panose="020B0604030504040204" pitchFamily="34" charset="0"/>
                          <a:ea typeface="Verdana" panose="020B0604030504040204" pitchFamily="34" charset="0"/>
                        </a:rPr>
                        <a:t>Turpmāk katru gadu (ja pasākums nav terminēts)</a:t>
                      </a:r>
                      <a:endParaRPr lang="lv-LV"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tc>
                  <a:txBody>
                    <a:bodyPr/>
                    <a:lstStyle/>
                    <a:p>
                      <a:pPr algn="ctr" fontAlgn="ctr"/>
                      <a:r>
                        <a:rPr lang="pt-BR" sz="1400" b="0" u="none" strike="noStrike" dirty="0">
                          <a:solidFill>
                            <a:schemeClr val="bg1"/>
                          </a:solidFill>
                          <a:effectLst/>
                          <a:latin typeface="Verdana" panose="020B0604030504040204" pitchFamily="34" charset="0"/>
                          <a:ea typeface="Verdana" panose="020B0604030504040204" pitchFamily="34" charset="0"/>
                        </a:rPr>
                        <a:t>Pasākuma pabeigšanas gads (ja tas ir terminēts)</a:t>
                      </a:r>
                      <a:endParaRPr lang="pt-BR" sz="1400" b="0" i="0" u="none" strike="noStrike" dirty="0">
                        <a:solidFill>
                          <a:schemeClr val="bg1"/>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bg1"/>
                      </a:solidFill>
                      <a:prstDash val="solid"/>
                      <a:round/>
                      <a:headEnd type="none" w="med" len="med"/>
                      <a:tailEnd type="none" w="med" len="med"/>
                    </a:lnL>
                    <a:lnB w="6350" cap="flat" cmpd="sng" algn="ctr">
                      <a:solidFill>
                        <a:schemeClr val="tx1">
                          <a:lumMod val="50000"/>
                          <a:lumOff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634420572"/>
                  </a:ext>
                </a:extLst>
              </a:tr>
              <a:tr h="160324">
                <a:tc>
                  <a:txBody>
                    <a:bodyPr/>
                    <a:lstStyle/>
                    <a:p>
                      <a:pPr algn="ctr" fontAlgn="ctr"/>
                      <a:r>
                        <a:rPr lang="lv-LV" sz="1500" u="none" strike="noStrike" dirty="0">
                          <a:effectLst/>
                          <a:latin typeface="Verdana" panose="020B0604030504040204" pitchFamily="34" charset="0"/>
                          <a:ea typeface="Verdana" panose="020B0604030504040204" pitchFamily="34" charset="0"/>
                        </a:rPr>
                        <a:t>835 994</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53 271</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u="none" strike="noStrike">
                          <a:effectLst/>
                          <a:latin typeface="Verdana" panose="020B0604030504040204" pitchFamily="34" charset="0"/>
                          <a:ea typeface="Verdana" panose="020B0604030504040204" pitchFamily="34" charset="0"/>
                        </a:rPr>
                        <a:t> </a:t>
                      </a:r>
                      <a:endParaRPr lang="lv-LV" sz="1500" b="0" i="0" u="none" strike="noStrike">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2025</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748170"/>
                  </a:ext>
                </a:extLst>
              </a:tr>
              <a:tr h="160324">
                <a:tc>
                  <a:txBody>
                    <a:bodyPr/>
                    <a:lstStyle/>
                    <a:p>
                      <a:pPr algn="ctr" fontAlgn="ctr"/>
                      <a:r>
                        <a:rPr lang="lv-LV" sz="1500" u="none" strike="noStrike" dirty="0">
                          <a:effectLst/>
                          <a:latin typeface="Verdana" panose="020B0604030504040204" pitchFamily="34" charset="0"/>
                          <a:ea typeface="Verdana" panose="020B0604030504040204" pitchFamily="34" charset="0"/>
                        </a:rPr>
                        <a:t>835 994</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53 271</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 </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algn="ctr" fontAlgn="ctr"/>
                      <a:r>
                        <a:rPr lang="lv-LV" sz="1500" u="none" strike="noStrike" dirty="0">
                          <a:effectLst/>
                          <a:latin typeface="Verdana" panose="020B0604030504040204" pitchFamily="34" charset="0"/>
                          <a:ea typeface="Verdana" panose="020B0604030504040204" pitchFamily="34" charset="0"/>
                        </a:rPr>
                        <a:t>2025</a:t>
                      </a:r>
                      <a:endParaRPr lang="lv-LV" sz="1500" b="0" i="0" u="none" strike="noStrike" dirty="0">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760064389"/>
                  </a:ext>
                </a:extLst>
              </a:tr>
            </a:tbl>
          </a:graphicData>
        </a:graphic>
      </p:graphicFrame>
      <p:sp>
        <p:nvSpPr>
          <p:cNvPr id="16" name="TextBox 15">
            <a:extLst>
              <a:ext uri="{FF2B5EF4-FFF2-40B4-BE49-F238E27FC236}">
                <a16:creationId xmlns:a16="http://schemas.microsoft.com/office/drawing/2014/main" id="{B77109F6-F5CF-6F68-ADA9-C700C8EFF16D}"/>
              </a:ext>
            </a:extLst>
          </p:cNvPr>
          <p:cNvSpPr txBox="1"/>
          <p:nvPr/>
        </p:nvSpPr>
        <p:spPr>
          <a:xfrm>
            <a:off x="1698174" y="2541562"/>
            <a:ext cx="8693995" cy="923330"/>
          </a:xfrm>
          <a:prstGeom prst="rect">
            <a:avLst/>
          </a:prstGeom>
          <a:noFill/>
        </p:spPr>
        <p:txBody>
          <a:bodyPr wrap="square">
            <a:spAutoFit/>
          </a:bodyPr>
          <a:lstStyle/>
          <a:p>
            <a:pPr algn="just">
              <a:spcBef>
                <a:spcPts val="600"/>
              </a:spcBef>
              <a:spcAft>
                <a:spcPts val="600"/>
              </a:spcAft>
            </a:pPr>
            <a:r>
              <a:rPr lang="lv-LV" sz="1800" dirty="0">
                <a:effectLst/>
                <a:latin typeface="Verdana" panose="020B0604030504040204" pitchFamily="34" charset="0"/>
                <a:ea typeface="Verdana" panose="020B0604030504040204" pitchFamily="34" charset="0"/>
              </a:rPr>
              <a:t>Nodrošināt vienreizēja pabalsta izmaksu KNAB amatpersonām saskaņā ar Valsts un pašvaldību institūciju amatpersonu un darbinieku atlīdzības likumā noteikto.</a:t>
            </a:r>
            <a:endParaRPr lang="lv-LV" sz="1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3584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aisns savienotājs 4">
            <a:extLst>
              <a:ext uri="{FF2B5EF4-FFF2-40B4-BE49-F238E27FC236}">
                <a16:creationId xmlns:a16="http://schemas.microsoft.com/office/drawing/2014/main" id="{E02EE467-E06E-CBAD-035A-A71DB078BA01}"/>
              </a:ext>
            </a:extLst>
          </p:cNvPr>
          <p:cNvCxnSpPr/>
          <p:nvPr/>
        </p:nvCxnSpPr>
        <p:spPr>
          <a:xfrm flipH="1">
            <a:off x="1725387" y="1265902"/>
            <a:ext cx="7081728" cy="0"/>
          </a:xfrm>
          <a:prstGeom prst="line">
            <a:avLst/>
          </a:prstGeom>
          <a:ln w="28575">
            <a:solidFill>
              <a:srgbClr val="993333"/>
            </a:solidFill>
          </a:ln>
        </p:spPr>
        <p:style>
          <a:lnRef idx="1">
            <a:schemeClr val="accent1"/>
          </a:lnRef>
          <a:fillRef idx="0">
            <a:schemeClr val="accent1"/>
          </a:fillRef>
          <a:effectRef idx="0">
            <a:schemeClr val="accent1"/>
          </a:effectRef>
          <a:fontRef idx="minor">
            <a:schemeClr val="tx1"/>
          </a:fontRef>
        </p:style>
      </p:cxnSp>
      <p:pic>
        <p:nvPicPr>
          <p:cNvPr id="6" name="Attēls 5">
            <a:extLst>
              <a:ext uri="{FF2B5EF4-FFF2-40B4-BE49-F238E27FC236}">
                <a16:creationId xmlns:a16="http://schemas.microsoft.com/office/drawing/2014/main" id="{5D273B82-1CC8-2A8F-B845-0BB0F3C92B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560" y="250371"/>
            <a:ext cx="872213" cy="1015531"/>
          </a:xfrm>
          <a:prstGeom prst="rect">
            <a:avLst/>
          </a:prstGeom>
        </p:spPr>
      </p:pic>
      <p:sp>
        <p:nvSpPr>
          <p:cNvPr id="7" name="TextBox 6">
            <a:extLst>
              <a:ext uri="{FF2B5EF4-FFF2-40B4-BE49-F238E27FC236}">
                <a16:creationId xmlns:a16="http://schemas.microsoft.com/office/drawing/2014/main" id="{5909B1A4-9530-6A5E-5C34-EFB63B44DBBB}"/>
              </a:ext>
            </a:extLst>
          </p:cNvPr>
          <p:cNvSpPr txBox="1"/>
          <p:nvPr/>
        </p:nvSpPr>
        <p:spPr>
          <a:xfrm>
            <a:off x="1698174" y="96351"/>
            <a:ext cx="11097984" cy="1169551"/>
          </a:xfrm>
          <a:prstGeom prst="rect">
            <a:avLst/>
          </a:prstGeom>
          <a:noFill/>
        </p:spPr>
        <p:txBody>
          <a:bodyPr wrap="square" rtlCol="0">
            <a:spAutoFit/>
          </a:bodyPr>
          <a:lstStyle/>
          <a:p>
            <a:r>
              <a:rPr lang="lv-LV" sz="3500" b="1" dirty="0">
                <a:latin typeface="Verdana" panose="020B0604030504040204" pitchFamily="34" charset="0"/>
                <a:ea typeface="Verdana" panose="020B0604030504040204" pitchFamily="34" charset="0"/>
              </a:rPr>
              <a:t>KNAB prioritārie pasākumi </a:t>
            </a:r>
          </a:p>
          <a:p>
            <a:r>
              <a:rPr lang="lv-LV" sz="3500" b="1" dirty="0">
                <a:latin typeface="Verdana" panose="020B0604030504040204" pitchFamily="34" charset="0"/>
                <a:ea typeface="Verdana" panose="020B0604030504040204" pitchFamily="34" charset="0"/>
              </a:rPr>
              <a:t>2024., 2025. un 2026. gadā</a:t>
            </a:r>
          </a:p>
        </p:txBody>
      </p:sp>
      <p:sp>
        <p:nvSpPr>
          <p:cNvPr id="8" name="Taisnstūris: ar noapaļotiem stūriem 7">
            <a:extLst>
              <a:ext uri="{FF2B5EF4-FFF2-40B4-BE49-F238E27FC236}">
                <a16:creationId xmlns:a16="http://schemas.microsoft.com/office/drawing/2014/main" id="{B7DA8980-32B5-B064-B742-CB731444D904}"/>
              </a:ext>
            </a:extLst>
          </p:cNvPr>
          <p:cNvSpPr/>
          <p:nvPr/>
        </p:nvSpPr>
        <p:spPr>
          <a:xfrm>
            <a:off x="750208" y="1781463"/>
            <a:ext cx="598714" cy="598714"/>
          </a:xfrm>
          <a:prstGeom prst="roundRect">
            <a:avLst/>
          </a:prstGeom>
          <a:solidFill>
            <a:srgbClr val="9933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6F953C0-9BA4-F064-A5E0-70E49FDC5F71}"/>
              </a:ext>
            </a:extLst>
          </p:cNvPr>
          <p:cNvSpPr txBox="1"/>
          <p:nvPr/>
        </p:nvSpPr>
        <p:spPr>
          <a:xfrm>
            <a:off x="782867" y="1748649"/>
            <a:ext cx="598714" cy="707886"/>
          </a:xfrm>
          <a:prstGeom prst="rect">
            <a:avLst/>
          </a:prstGeom>
          <a:noFill/>
        </p:spPr>
        <p:txBody>
          <a:bodyPr wrap="square" rtlCol="0">
            <a:spAutoFit/>
          </a:bodyPr>
          <a:lstStyle/>
          <a:p>
            <a:r>
              <a:rPr lang="lv-LV" sz="4000" dirty="0">
                <a:solidFill>
                  <a:schemeClr val="bg1"/>
                </a:solidFill>
                <a:latin typeface="Arial Black" panose="020B0A04020102020204" pitchFamily="34" charset="0"/>
              </a:rPr>
              <a:t>2</a:t>
            </a:r>
            <a:endParaRPr lang="en-GB" sz="4000" dirty="0">
              <a:solidFill>
                <a:schemeClr val="bg1"/>
              </a:solidFill>
              <a:latin typeface="Arial Black" panose="020B0A04020102020204" pitchFamily="34" charset="0"/>
            </a:endParaRPr>
          </a:p>
        </p:txBody>
      </p:sp>
      <p:sp>
        <p:nvSpPr>
          <p:cNvPr id="10" name="Satura vietturis 2">
            <a:extLst>
              <a:ext uri="{FF2B5EF4-FFF2-40B4-BE49-F238E27FC236}">
                <a16:creationId xmlns:a16="http://schemas.microsoft.com/office/drawing/2014/main" id="{1F79B5FD-2805-58B0-A83C-CB90766B66E4}"/>
              </a:ext>
            </a:extLst>
          </p:cNvPr>
          <p:cNvSpPr txBox="1">
            <a:spLocks/>
          </p:cNvSpPr>
          <p:nvPr/>
        </p:nvSpPr>
        <p:spPr>
          <a:xfrm>
            <a:off x="1698173" y="1781463"/>
            <a:ext cx="9013369" cy="9378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lv-LV" sz="2000" b="1" dirty="0">
                <a:latin typeface="Verdana" panose="020B0604030504040204" pitchFamily="34" charset="0"/>
                <a:ea typeface="Verdana" panose="020B0604030504040204" pitchFamily="34" charset="0"/>
              </a:rPr>
              <a:t>Dokumentu un informācijas pārvaldības sistēmas uzturēšana un pielāgošana izmaiņām (2026. gads)</a:t>
            </a:r>
          </a:p>
        </p:txBody>
      </p:sp>
      <p:sp>
        <p:nvSpPr>
          <p:cNvPr id="11" name="TextBox 10">
            <a:extLst>
              <a:ext uri="{FF2B5EF4-FFF2-40B4-BE49-F238E27FC236}">
                <a16:creationId xmlns:a16="http://schemas.microsoft.com/office/drawing/2014/main" id="{B902B27C-E717-AE02-9C0C-62541C4644AF}"/>
              </a:ext>
            </a:extLst>
          </p:cNvPr>
          <p:cNvSpPr txBox="1"/>
          <p:nvPr/>
        </p:nvSpPr>
        <p:spPr>
          <a:xfrm>
            <a:off x="1698173" y="2568230"/>
            <a:ext cx="9013369" cy="1200329"/>
          </a:xfrm>
          <a:prstGeom prst="rect">
            <a:avLst/>
          </a:prstGeom>
          <a:noFill/>
        </p:spPr>
        <p:txBody>
          <a:bodyPr wrap="square">
            <a:spAutoFit/>
          </a:bodyPr>
          <a:lstStyle/>
          <a:p>
            <a:pPr algn="just">
              <a:spcBef>
                <a:spcPts val="600"/>
              </a:spcBef>
              <a:spcAft>
                <a:spcPts val="600"/>
              </a:spcAft>
            </a:pPr>
            <a:r>
              <a:rPr lang="lv-LV" sz="1800" dirty="0">
                <a:effectLst/>
                <a:latin typeface="Verdana" panose="020B0604030504040204" pitchFamily="34" charset="0"/>
                <a:ea typeface="Verdana" panose="020B0604030504040204" pitchFamily="34" charset="0"/>
              </a:rPr>
              <a:t>Nodrošināt izveidotās Dokumentu un informācijas pārvaldības sistēmas uzturēšanu un pielāgošanu izmaiņām, kuras paredzētas saistībā ar Datu izplatīšanas un pārvaldības platformas ieviešanu, e-lietas izmaiņām un potenciālajām izmaiņām ārējo integrāciju.</a:t>
            </a:r>
          </a:p>
        </p:txBody>
      </p:sp>
      <p:graphicFrame>
        <p:nvGraphicFramePr>
          <p:cNvPr id="12" name="Tabula 4">
            <a:extLst>
              <a:ext uri="{FF2B5EF4-FFF2-40B4-BE49-F238E27FC236}">
                <a16:creationId xmlns:a16="http://schemas.microsoft.com/office/drawing/2014/main" id="{031B43DB-8E90-B42C-2909-4D5DAD71A4D4}"/>
              </a:ext>
            </a:extLst>
          </p:cNvPr>
          <p:cNvGraphicFramePr>
            <a:graphicFrameLocks noGrp="1"/>
          </p:cNvGraphicFramePr>
          <p:nvPr>
            <p:extLst>
              <p:ext uri="{D42A27DB-BD31-4B8C-83A1-F6EECF244321}">
                <p14:modId xmlns:p14="http://schemas.microsoft.com/office/powerpoint/2010/main" val="1004093491"/>
              </p:ext>
            </p:extLst>
          </p:nvPr>
        </p:nvGraphicFramePr>
        <p:xfrm>
          <a:off x="1725387" y="4142356"/>
          <a:ext cx="8990002" cy="2356416"/>
        </p:xfrm>
        <a:graphic>
          <a:graphicData uri="http://schemas.openxmlformats.org/drawingml/2006/table">
            <a:tbl>
              <a:tblPr firstRow="1" bandRow="1">
                <a:tableStyleId>{5202B0CA-FC54-4496-8BCA-5EF66A818D29}</a:tableStyleId>
              </a:tblPr>
              <a:tblGrid>
                <a:gridCol w="1493772">
                  <a:extLst>
                    <a:ext uri="{9D8B030D-6E8A-4147-A177-3AD203B41FA5}">
                      <a16:colId xmlns:a16="http://schemas.microsoft.com/office/drawing/2014/main" val="3975840913"/>
                    </a:ext>
                  </a:extLst>
                </a:gridCol>
                <a:gridCol w="1521142">
                  <a:extLst>
                    <a:ext uri="{9D8B030D-6E8A-4147-A177-3AD203B41FA5}">
                      <a16:colId xmlns:a16="http://schemas.microsoft.com/office/drawing/2014/main" val="1013726477"/>
                    </a:ext>
                  </a:extLst>
                </a:gridCol>
                <a:gridCol w="1493772">
                  <a:extLst>
                    <a:ext uri="{9D8B030D-6E8A-4147-A177-3AD203B41FA5}">
                      <a16:colId xmlns:a16="http://schemas.microsoft.com/office/drawing/2014/main" val="2078989295"/>
                    </a:ext>
                  </a:extLst>
                </a:gridCol>
                <a:gridCol w="1493772">
                  <a:extLst>
                    <a:ext uri="{9D8B030D-6E8A-4147-A177-3AD203B41FA5}">
                      <a16:colId xmlns:a16="http://schemas.microsoft.com/office/drawing/2014/main" val="3591435747"/>
                    </a:ext>
                  </a:extLst>
                </a:gridCol>
                <a:gridCol w="1493772">
                  <a:extLst>
                    <a:ext uri="{9D8B030D-6E8A-4147-A177-3AD203B41FA5}">
                      <a16:colId xmlns:a16="http://schemas.microsoft.com/office/drawing/2014/main" val="3486060761"/>
                    </a:ext>
                  </a:extLst>
                </a:gridCol>
                <a:gridCol w="1493772">
                  <a:extLst>
                    <a:ext uri="{9D8B030D-6E8A-4147-A177-3AD203B41FA5}">
                      <a16:colId xmlns:a16="http://schemas.microsoft.com/office/drawing/2014/main" val="4152896826"/>
                    </a:ext>
                  </a:extLst>
                </a:gridCol>
              </a:tblGrid>
              <a:tr h="330978">
                <a:tc gridSpan="5">
                  <a:txBody>
                    <a:bodyPr/>
                    <a:lstStyle/>
                    <a:p>
                      <a:pPr algn="ctr"/>
                      <a:r>
                        <a:rPr lang="lv-LV" sz="1500" b="0" dirty="0">
                          <a:solidFill>
                            <a:schemeClr val="bg1"/>
                          </a:solidFill>
                          <a:latin typeface="Verdana" panose="020B0604030504040204" pitchFamily="34" charset="0"/>
                          <a:ea typeface="Verdana" panose="020B0604030504040204" pitchFamily="34" charset="0"/>
                        </a:rPr>
                        <a:t>Papildu nepieciešamais valsts budžeta finansējums, eiro </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800" u="none" strike="noStrike">
                          <a:effectLst/>
                        </a:rPr>
                        <a:t>2024.gadam</a:t>
                      </a:r>
                      <a:endParaRPr lang="lv-LV" sz="1800" b="1" i="0" u="none" strike="noStrike">
                        <a:solidFill>
                          <a:srgbClr val="000000"/>
                        </a:solidFill>
                        <a:effectLst/>
                        <a:latin typeface="Times New Roman" panose="02020603050405020304" pitchFamily="18" charset="0"/>
                      </a:endParaRPr>
                    </a:p>
                    <a:p>
                      <a:endParaRPr lang="lv-LV" dirty="0"/>
                    </a:p>
                  </a:txBody>
                  <a:tcPr/>
                </a:tc>
                <a:tc hMerge="1">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800" u="none" strike="noStrike">
                          <a:effectLst/>
                        </a:rPr>
                        <a:t>2025.gadam</a:t>
                      </a:r>
                      <a:endParaRPr lang="lv-LV" sz="1800" b="1" i="0" u="none" strike="noStrike">
                        <a:solidFill>
                          <a:srgbClr val="000000"/>
                        </a:solidFill>
                        <a:effectLst/>
                        <a:latin typeface="Times New Roman" panose="02020603050405020304" pitchFamily="18" charset="0"/>
                      </a:endParaRPr>
                    </a:p>
                    <a:p>
                      <a:endParaRPr lang="lv-LV" dirty="0"/>
                    </a:p>
                  </a:txBody>
                  <a:tcPr/>
                </a:tc>
                <a:tc hMerge="1">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800" u="none" strike="noStrike" dirty="0">
                          <a:effectLst/>
                        </a:rPr>
                        <a:t>turpmākā laikposmā līdz pasākuma pabeigšanai </a:t>
                      </a:r>
                      <a:br>
                        <a:rPr lang="lv-LV" sz="1800" u="none" strike="noStrike" dirty="0">
                          <a:effectLst/>
                        </a:rPr>
                      </a:br>
                      <a:r>
                        <a:rPr lang="lv-LV" sz="1800" u="none" strike="noStrike" dirty="0">
                          <a:effectLst/>
                        </a:rPr>
                        <a:t>(ja tas ir terminēts)</a:t>
                      </a:r>
                      <a:endParaRPr lang="lv-LV" sz="1800" b="1" i="0" u="none" strike="noStrike" dirty="0">
                        <a:solidFill>
                          <a:srgbClr val="000000"/>
                        </a:solidFill>
                        <a:effectLst/>
                        <a:latin typeface="Times New Roman" panose="02020603050405020304" pitchFamily="18" charset="0"/>
                      </a:endParaRPr>
                    </a:p>
                    <a:p>
                      <a:endParaRPr lang="lv-LV" dirty="0"/>
                    </a:p>
                  </a:txBody>
                  <a:tcPr/>
                </a:tc>
                <a:tc hMerge="1">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800" u="none" strike="noStrike" dirty="0">
                          <a:effectLst/>
                        </a:rPr>
                        <a:t>turpmāk katru gadu </a:t>
                      </a:r>
                      <a:br>
                        <a:rPr lang="lv-LV" sz="1800" u="none" strike="noStrike" dirty="0">
                          <a:effectLst/>
                        </a:rPr>
                      </a:br>
                      <a:r>
                        <a:rPr lang="lv-LV" sz="1800" u="none" strike="noStrike" dirty="0">
                          <a:effectLst/>
                        </a:rPr>
                        <a:t>(ja pasākums nav terminēts)</a:t>
                      </a:r>
                      <a:endParaRPr lang="lv-LV" sz="1800" b="1" i="0" u="none" strike="noStrike" dirty="0">
                        <a:solidFill>
                          <a:srgbClr val="000000"/>
                        </a:solidFill>
                        <a:effectLst/>
                        <a:latin typeface="Times New Roman" panose="02020603050405020304" pitchFamily="18" charset="0"/>
                      </a:endParaRPr>
                    </a:p>
                    <a:p>
                      <a:endParaRPr lang="lv-LV" dirty="0"/>
                    </a:p>
                  </a:txBody>
                  <a:tcPr/>
                </a:tc>
                <a:tc rowSpan="2">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pt-BR" sz="1500" b="0" u="none" strike="noStrike" dirty="0">
                          <a:effectLst/>
                          <a:latin typeface="Verdana" panose="020B0604030504040204" pitchFamily="34" charset="0"/>
                          <a:ea typeface="Verdana" panose="020B0604030504040204" pitchFamily="34" charset="0"/>
                        </a:rPr>
                        <a:t>Pasākuma pabeigšanas gads</a:t>
                      </a:r>
                      <a:br>
                        <a:rPr lang="pt-BR" sz="1500" b="0" u="none" strike="noStrike" dirty="0">
                          <a:effectLst/>
                          <a:latin typeface="Verdana" panose="020B0604030504040204" pitchFamily="34" charset="0"/>
                          <a:ea typeface="Verdana" panose="020B0604030504040204" pitchFamily="34" charset="0"/>
                        </a:rPr>
                      </a:br>
                      <a:r>
                        <a:rPr lang="pt-BR" sz="1500" b="0" u="none" strike="noStrike" dirty="0">
                          <a:effectLst/>
                          <a:latin typeface="Verdana" panose="020B0604030504040204" pitchFamily="34" charset="0"/>
                          <a:ea typeface="Verdana" panose="020B0604030504040204" pitchFamily="34" charset="0"/>
                        </a:rPr>
                        <a:t> (ja tas ir terminēts)</a:t>
                      </a:r>
                      <a:endParaRPr lang="pt-BR"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3851053152"/>
                  </a:ext>
                </a:extLst>
              </a:tr>
              <a:tr h="1690739">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500" b="0" u="none" strike="noStrike" dirty="0">
                          <a:effectLst/>
                          <a:latin typeface="Verdana" panose="020B0604030504040204" pitchFamily="34" charset="0"/>
                          <a:ea typeface="Verdana" panose="020B0604030504040204" pitchFamily="34" charset="0"/>
                        </a:rPr>
                        <a:t>2024. gadam</a:t>
                      </a: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500" b="0" u="none" strike="noStrike" dirty="0">
                          <a:effectLst/>
                          <a:latin typeface="Verdana" panose="020B0604030504040204" pitchFamily="34" charset="0"/>
                          <a:ea typeface="Verdana" panose="020B0604030504040204" pitchFamily="34" charset="0"/>
                        </a:rPr>
                        <a:t>2025. gadam</a:t>
                      </a: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500" b="0" u="none" strike="noStrike" dirty="0">
                          <a:effectLst/>
                          <a:latin typeface="Verdana" panose="020B0604030504040204" pitchFamily="34" charset="0"/>
                          <a:ea typeface="Verdana" panose="020B0604030504040204" pitchFamily="34" charset="0"/>
                        </a:rPr>
                        <a:t>2026. gadam</a:t>
                      </a: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500" b="0" u="none" strike="noStrike" dirty="0">
                          <a:effectLst/>
                          <a:latin typeface="Verdana" panose="020B0604030504040204" pitchFamily="34" charset="0"/>
                          <a:ea typeface="Verdana" panose="020B0604030504040204" pitchFamily="34" charset="0"/>
                        </a:rPr>
                        <a:t>turpmākā laikposmā līdz pasākuma pabeigšanai </a:t>
                      </a:r>
                      <a:br>
                        <a:rPr lang="lv-LV" sz="1500" b="0" u="none" strike="noStrike" dirty="0">
                          <a:effectLst/>
                          <a:latin typeface="Verdana" panose="020B0604030504040204" pitchFamily="34" charset="0"/>
                          <a:ea typeface="Verdana" panose="020B0604030504040204" pitchFamily="34" charset="0"/>
                        </a:rPr>
                      </a:br>
                      <a:r>
                        <a:rPr lang="lv-LV" sz="1500" b="0" u="none" strike="noStrike" dirty="0">
                          <a:effectLst/>
                          <a:latin typeface="Verdana" panose="020B0604030504040204" pitchFamily="34" charset="0"/>
                          <a:ea typeface="Verdana" panose="020B0604030504040204" pitchFamily="34" charset="0"/>
                        </a:rPr>
                        <a:t>(ja tas ir terminēts)</a:t>
                      </a: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1500" b="0" u="none" strike="noStrike" dirty="0">
                          <a:effectLst/>
                          <a:latin typeface="Verdana" panose="020B0604030504040204" pitchFamily="34" charset="0"/>
                          <a:ea typeface="Verdana" panose="020B0604030504040204" pitchFamily="34" charset="0"/>
                        </a:rPr>
                        <a:t>turpmāk katru gadu </a:t>
                      </a:r>
                      <a:br>
                        <a:rPr lang="lv-LV" sz="1500" b="0" u="none" strike="noStrike" dirty="0">
                          <a:effectLst/>
                          <a:latin typeface="Verdana" panose="020B0604030504040204" pitchFamily="34" charset="0"/>
                          <a:ea typeface="Verdana" panose="020B0604030504040204" pitchFamily="34" charset="0"/>
                        </a:rPr>
                      </a:br>
                      <a:r>
                        <a:rPr lang="lv-LV" sz="1500" b="0" u="none" strike="noStrike" dirty="0">
                          <a:effectLst/>
                          <a:latin typeface="Verdana" panose="020B0604030504040204" pitchFamily="34" charset="0"/>
                          <a:ea typeface="Verdana" panose="020B0604030504040204" pitchFamily="34" charset="0"/>
                        </a:rPr>
                        <a:t>(ja pasākums nav terminēts)</a:t>
                      </a: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vMerge="1">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pt-BR" sz="1800" u="none" strike="noStrike" dirty="0">
                          <a:effectLst/>
                        </a:rPr>
                        <a:t>Pasākuma pabeigšanas gads</a:t>
                      </a:r>
                      <a:br>
                        <a:rPr lang="pt-BR" sz="1800" u="none" strike="noStrike" dirty="0">
                          <a:effectLst/>
                        </a:rPr>
                      </a:br>
                      <a:r>
                        <a:rPr lang="pt-BR" sz="1800" u="none" strike="noStrike" dirty="0">
                          <a:effectLst/>
                        </a:rPr>
                        <a:t> (ja tas ir terminēts)</a:t>
                      </a:r>
                      <a:endParaRPr lang="pt-BR" sz="1800" b="1" i="0" u="none" strike="noStrike" dirty="0">
                        <a:solidFill>
                          <a:srgbClr val="000000"/>
                        </a:solidFill>
                        <a:effectLst/>
                        <a:latin typeface="Times New Roman" panose="02020603050405020304" pitchFamily="18" charset="0"/>
                      </a:endParaRPr>
                    </a:p>
                  </a:txBody>
                  <a:tcPr/>
                </a:tc>
                <a:extLst>
                  <a:ext uri="{0D108BD9-81ED-4DB2-BD59-A6C34878D82A}">
                    <a16:rowId xmlns:a16="http://schemas.microsoft.com/office/drawing/2014/main" val="1001961228"/>
                  </a:ext>
                </a:extLst>
              </a:tr>
              <a:tr h="333798">
                <a:tc>
                  <a:txBody>
                    <a:bodyPr/>
                    <a:lstStyle/>
                    <a:p>
                      <a:pPr algn="ctr" fontAlgn="ct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ctr">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ct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ctr"/>
                      <a:r>
                        <a:rPr lang="lv-LV" sz="1500" b="0" i="0" u="none" strike="noStrike" dirty="0">
                          <a:solidFill>
                            <a:srgbClr val="000000"/>
                          </a:solidFill>
                          <a:effectLst/>
                          <a:latin typeface="Verdana" panose="020B0604030504040204" pitchFamily="34" charset="0"/>
                          <a:ea typeface="Verdana" panose="020B0604030504040204" pitchFamily="34" charset="0"/>
                        </a:rPr>
                        <a:t>145 200</a:t>
                      </a: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ctr"/>
                      <a:endParaRPr lang="lv-LV" sz="1500" b="0" i="0" u="none" strike="noStrike" dirty="0">
                        <a:solidFill>
                          <a:srgbClr val="000000"/>
                        </a:solidFill>
                        <a:effectLst/>
                        <a:latin typeface="Verdana" panose="020B0604030504040204" pitchFamily="34" charset="0"/>
                        <a:ea typeface="Verdana" panose="020B0604030504040204" pitchFamily="34" charset="0"/>
                      </a:endParaRPr>
                    </a:p>
                  </a:txBody>
                  <a:tcPr marL="9525" marR="9525" marT="9525" marB="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a:r>
                        <a:rPr lang="lv-LV" sz="1500" dirty="0">
                          <a:latin typeface="Verdana" panose="020B0604030504040204" pitchFamily="34" charset="0"/>
                          <a:ea typeface="Verdana" panose="020B0604030504040204" pitchFamily="34" charset="0"/>
                        </a:rPr>
                        <a:t>145 200</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a:endParaRPr lang="lv-LV" sz="1500" dirty="0">
                        <a:latin typeface="Verdana" panose="020B0604030504040204" pitchFamily="34" charset="0"/>
                        <a:ea typeface="Verdana" panose="020B0604030504040204" pitchFamily="34" charset="0"/>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517036695"/>
                  </a:ext>
                </a:extLst>
              </a:tr>
            </a:tbl>
          </a:graphicData>
        </a:graphic>
      </p:graphicFrame>
    </p:spTree>
    <p:extLst>
      <p:ext uri="{BB962C8B-B14F-4D97-AF65-F5344CB8AC3E}">
        <p14:creationId xmlns:p14="http://schemas.microsoft.com/office/powerpoint/2010/main" val="2854864899"/>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6090</TotalTime>
  <Words>1321</Words>
  <Application>Microsoft Office PowerPoint</Application>
  <PresentationFormat>Widescreen</PresentationFormat>
  <Paragraphs>227</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Verdana</vt:lpstr>
      <vt:lpstr>Office dizains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Paula Vilsone</dc:creator>
  <cp:lastModifiedBy>Laura Kaiva</cp:lastModifiedBy>
  <cp:revision>40</cp:revision>
  <cp:lastPrinted>2023-11-14T06:39:37Z</cp:lastPrinted>
  <dcterms:created xsi:type="dcterms:W3CDTF">2021-03-18T09:19:57Z</dcterms:created>
  <dcterms:modified xsi:type="dcterms:W3CDTF">2023-11-14T06:42:51Z</dcterms:modified>
</cp:coreProperties>
</file>